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bookmarkIdSeed="5" firstSlideNum="0">
  <p:sldMasterIdLst>
    <p:sldMasterId id="2147483648" r:id="rId1"/>
    <p:sldMasterId id="2147483651" r:id="rId3"/>
  </p:sldMasterIdLst>
  <p:notesMasterIdLst>
    <p:notesMasterId r:id="rId5"/>
  </p:notesMasterIdLst>
  <p:handoutMasterIdLst>
    <p:handoutMasterId r:id="rId45"/>
  </p:handoutMasterIdLst>
  <p:sldIdLst>
    <p:sldId id="256" r:id="rId4"/>
    <p:sldId id="718" r:id="rId6"/>
    <p:sldId id="871" r:id="rId7"/>
    <p:sldId id="720" r:id="rId8"/>
    <p:sldId id="868" r:id="rId9"/>
    <p:sldId id="867" r:id="rId10"/>
    <p:sldId id="866" r:id="rId11"/>
    <p:sldId id="869" r:id="rId12"/>
    <p:sldId id="870" r:id="rId13"/>
    <p:sldId id="864" r:id="rId14"/>
    <p:sldId id="873" r:id="rId15"/>
    <p:sldId id="880" r:id="rId16"/>
    <p:sldId id="888" r:id="rId17"/>
    <p:sldId id="881" r:id="rId18"/>
    <p:sldId id="882" r:id="rId19"/>
    <p:sldId id="921" r:id="rId20"/>
    <p:sldId id="922" r:id="rId21"/>
    <p:sldId id="923" r:id="rId22"/>
    <p:sldId id="924" r:id="rId23"/>
    <p:sldId id="890" r:id="rId24"/>
    <p:sldId id="892" r:id="rId25"/>
    <p:sldId id="893" r:id="rId26"/>
    <p:sldId id="895" r:id="rId27"/>
    <p:sldId id="894" r:id="rId28"/>
    <p:sldId id="896" r:id="rId29"/>
    <p:sldId id="865" r:id="rId30"/>
    <p:sldId id="872" r:id="rId31"/>
    <p:sldId id="879" r:id="rId32"/>
    <p:sldId id="874" r:id="rId33"/>
    <p:sldId id="897" r:id="rId34"/>
    <p:sldId id="875" r:id="rId35"/>
    <p:sldId id="900" r:id="rId36"/>
    <p:sldId id="901" r:id="rId37"/>
    <p:sldId id="898" r:id="rId38"/>
    <p:sldId id="876" r:id="rId39"/>
    <p:sldId id="877" r:id="rId40"/>
    <p:sldId id="887" r:id="rId41"/>
    <p:sldId id="878" r:id="rId42"/>
    <p:sldId id="899" r:id="rId43"/>
    <p:sldId id="580" r:id="rId44"/>
  </p:sldIdLst>
  <p:sldSz cx="12198350" cy="6859270"/>
  <p:notesSz cx="7102475" cy="10233025"/>
  <p:custDataLst>
    <p:tags r:id="rId49"/>
  </p:custDataLst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宋体" panose="02010600030101010101" pitchFamily="2" charset="-122"/>
      </a:defRPr>
    </a:lvl1pPr>
    <a:lvl2pPr marL="542925" indent="-8572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宋体" panose="02010600030101010101" pitchFamily="2" charset="-122"/>
      </a:defRPr>
    </a:lvl2pPr>
    <a:lvl3pPr marL="1087755" indent="-17335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宋体" panose="02010600030101010101" pitchFamily="2" charset="-122"/>
      </a:defRPr>
    </a:lvl3pPr>
    <a:lvl4pPr marL="1631950" indent="-26035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宋体" panose="02010600030101010101" pitchFamily="2" charset="-122"/>
      </a:defRPr>
    </a:lvl4pPr>
    <a:lvl5pPr marL="2176780" indent="-34798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宋体" panose="02010600030101010101" pitchFamily="2" charset="-122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宋体" panose="02010600030101010101" pitchFamily="2" charset="-122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宋体" panose="02010600030101010101" pitchFamily="2" charset="-122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宋体" panose="02010600030101010101" pitchFamily="2" charset="-122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宋体" panose="02010600030101010101" pitchFamily="2" charset="-122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00B9FA"/>
    <a:srgbClr val="387DB6"/>
    <a:srgbClr val="7067AF"/>
    <a:srgbClr val="B9AAC6"/>
    <a:srgbClr val="343051"/>
    <a:srgbClr val="564F5C"/>
    <a:srgbClr val="406C64"/>
    <a:srgbClr val="253F3A"/>
    <a:srgbClr val="3961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790" autoAdjust="0"/>
    <p:restoredTop sz="80728" autoAdjust="0"/>
  </p:normalViewPr>
  <p:slideViewPr>
    <p:cSldViewPr>
      <p:cViewPr varScale="1">
        <p:scale>
          <a:sx n="57" d="100"/>
          <a:sy n="57" d="100"/>
        </p:scale>
        <p:origin x="968" y="176"/>
      </p:cViewPr>
      <p:guideLst>
        <p:guide orient="horz" pos="2160"/>
        <p:guide pos="3842"/>
      </p:guideLst>
    </p:cSldViewPr>
  </p:slideViewPr>
  <p:outlineViewPr>
    <p:cViewPr>
      <p:scale>
        <a:sx n="33" d="100"/>
        <a:sy n="33" d="100"/>
      </p:scale>
      <p:origin x="0" y="2802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42" d="100"/>
          <a:sy n="42" d="100"/>
        </p:scale>
        <p:origin x="-2660" y="-84"/>
      </p:cViewPr>
      <p:guideLst>
        <p:guide orient="horz" pos="3223"/>
        <p:guide pos="2237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9" Type="http://schemas.openxmlformats.org/officeDocument/2006/relationships/tags" Target="tags/tag1.xml"/><Relationship Id="rId48" Type="http://schemas.openxmlformats.org/officeDocument/2006/relationships/tableStyles" Target="tableStyles.xml"/><Relationship Id="rId47" Type="http://schemas.openxmlformats.org/officeDocument/2006/relationships/viewProps" Target="viewProps.xml"/><Relationship Id="rId46" Type="http://schemas.openxmlformats.org/officeDocument/2006/relationships/presProps" Target="presProps.xml"/><Relationship Id="rId45" Type="http://schemas.openxmlformats.org/officeDocument/2006/relationships/handoutMaster" Target="handoutMasters/handoutMaster1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0" Type="http://schemas.openxmlformats.org/officeDocument/2006/relationships/slide" Target="slides/slide36.xml"/><Relationship Id="rId4" Type="http://schemas.openxmlformats.org/officeDocument/2006/relationships/slide" Target="slides/slide1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514" cy="510910"/>
          </a:xfrm>
          <a:prstGeom prst="rect">
            <a:avLst/>
          </a:prstGeom>
        </p:spPr>
        <p:txBody>
          <a:bodyPr vert="horz" lIns="95646" tIns="47823" rIns="95646" bIns="47823" rtlCol="0"/>
          <a:lstStyle>
            <a:lvl1pPr algn="l">
              <a:defRPr sz="1300"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2304" y="0"/>
            <a:ext cx="3078514" cy="510910"/>
          </a:xfrm>
          <a:prstGeom prst="rect">
            <a:avLst/>
          </a:prstGeom>
        </p:spPr>
        <p:txBody>
          <a:bodyPr vert="horz" wrap="square" lIns="95646" tIns="47823" rIns="95646" bIns="47823" numCol="1" anchor="t" anchorCtr="0" compatLnSpc="1"/>
          <a:lstStyle>
            <a:lvl1pPr algn="r">
              <a:defRPr sz="1300"/>
            </a:lvl1pPr>
          </a:lstStyle>
          <a:p>
            <a:pPr>
              <a:defRPr/>
            </a:pPr>
            <a:fld id="{7FB5A3F2-F507-C540-B72C-42A328161386}" type="datetimeFigureOut">
              <a:rPr lang="zh-CN" altLang="en-US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18820"/>
            <a:ext cx="3078514" cy="512557"/>
          </a:xfrm>
          <a:prstGeom prst="rect">
            <a:avLst/>
          </a:prstGeom>
        </p:spPr>
        <p:txBody>
          <a:bodyPr vert="horz" lIns="95646" tIns="47823" rIns="95646" bIns="47823" rtlCol="0" anchor="b"/>
          <a:lstStyle>
            <a:lvl1pPr algn="l">
              <a:defRPr sz="1300"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2304" y="9718820"/>
            <a:ext cx="3078514" cy="512557"/>
          </a:xfrm>
          <a:prstGeom prst="rect">
            <a:avLst/>
          </a:prstGeom>
        </p:spPr>
        <p:txBody>
          <a:bodyPr vert="horz" wrap="square" lIns="95646" tIns="47823" rIns="95646" bIns="47823" numCol="1" anchor="b" anchorCtr="0" compatLnSpc="1"/>
          <a:lstStyle>
            <a:lvl1pPr algn="r">
              <a:defRPr sz="1300"/>
            </a:lvl1pPr>
          </a:lstStyle>
          <a:p>
            <a:pPr>
              <a:defRPr/>
            </a:pPr>
            <a:fld id="{1F9AF015-C94C-8E4A-AB57-0D03E252602F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514" cy="510910"/>
          </a:xfrm>
          <a:prstGeom prst="rect">
            <a:avLst/>
          </a:prstGeom>
        </p:spPr>
        <p:txBody>
          <a:bodyPr vert="horz" lIns="95646" tIns="47823" rIns="95646" bIns="47823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2304" y="0"/>
            <a:ext cx="3078514" cy="510910"/>
          </a:xfrm>
          <a:prstGeom prst="rect">
            <a:avLst/>
          </a:prstGeom>
        </p:spPr>
        <p:txBody>
          <a:bodyPr vert="horz" wrap="square" lIns="95646" tIns="47823" rIns="95646" bIns="47823" numCol="1" anchor="t" anchorCtr="0" compatLnSpc="1"/>
          <a:lstStyle>
            <a:lvl1pPr algn="r">
              <a:defRPr sz="13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372E84EE-90DC-0149-8676-AE711AE34E11}" type="datetimeFigureOut">
              <a:rPr lang="zh-CN" altLang="en-US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41288" y="768350"/>
            <a:ext cx="6819900" cy="3835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646" tIns="47823" rIns="95646" bIns="47823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09917" y="4860234"/>
            <a:ext cx="5682644" cy="4604779"/>
          </a:xfrm>
          <a:prstGeom prst="rect">
            <a:avLst/>
          </a:prstGeom>
        </p:spPr>
        <p:txBody>
          <a:bodyPr vert="horz" wrap="square" lIns="95646" tIns="47823" rIns="95646" bIns="47823" numCol="1" anchor="t" anchorCtr="0" compatLnSpc="1">
            <a:normAutofit/>
          </a:bodyPr>
          <a:lstStyle/>
          <a:p>
            <a:pPr lvl="0"/>
            <a:r>
              <a:rPr lang="zh-CN" altLang="en-US" noProof="0"/>
              <a:t>单击此处编辑母版文本样式</a:t>
            </a:r>
            <a:endParaRPr lang="zh-CN" altLang="en-US" noProof="0"/>
          </a:p>
          <a:p>
            <a:pPr lvl="1"/>
            <a:r>
              <a:rPr lang="zh-CN" altLang="en-US" noProof="0"/>
              <a:t>第二级</a:t>
            </a:r>
            <a:endParaRPr lang="zh-CN" altLang="en-US" noProof="0"/>
          </a:p>
          <a:p>
            <a:pPr lvl="2"/>
            <a:r>
              <a:rPr lang="zh-CN" altLang="en-US" noProof="0"/>
              <a:t>第三级</a:t>
            </a:r>
            <a:endParaRPr lang="zh-CN" altLang="en-US" noProof="0"/>
          </a:p>
          <a:p>
            <a:pPr lvl="3"/>
            <a:r>
              <a:rPr lang="zh-CN" altLang="en-US" noProof="0"/>
              <a:t>第四级</a:t>
            </a:r>
            <a:endParaRPr lang="zh-CN" altLang="en-US" noProof="0"/>
          </a:p>
          <a:p>
            <a:pPr lvl="4"/>
            <a:r>
              <a:rPr lang="zh-CN" altLang="en-US" noProof="0"/>
              <a:t>第五级</a:t>
            </a:r>
            <a:endParaRPr lang="zh-CN" altLang="en-US" noProof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18820"/>
            <a:ext cx="3078514" cy="512557"/>
          </a:xfrm>
          <a:prstGeom prst="rect">
            <a:avLst/>
          </a:prstGeom>
        </p:spPr>
        <p:txBody>
          <a:bodyPr vert="horz" lIns="95646" tIns="47823" rIns="95646" bIns="47823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2304" y="9718820"/>
            <a:ext cx="3078514" cy="512557"/>
          </a:xfrm>
          <a:prstGeom prst="rect">
            <a:avLst/>
          </a:prstGeom>
        </p:spPr>
        <p:txBody>
          <a:bodyPr vert="horz" wrap="square" lIns="95646" tIns="47823" rIns="95646" bIns="47823" numCol="1" anchor="b" anchorCtr="0" compatLnSpc="1"/>
          <a:lstStyle>
            <a:lvl1pPr algn="r">
              <a:defRPr sz="13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09EBB296-32A9-5A48-BEA3-E3D1082E4F1B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kumimoji="1" sz="1400" kern="1200">
        <a:solidFill>
          <a:schemeClr val="tx1"/>
        </a:solidFill>
        <a:latin typeface="+mn-lt"/>
        <a:ea typeface="+mn-ea"/>
        <a:cs typeface="宋体" panose="02010600030101010101" pitchFamily="2" charset="-122"/>
      </a:defRPr>
    </a:lvl1pPr>
    <a:lvl2pPr marL="542925" algn="l" rtl="0" eaLnBrk="0" fontAlgn="base" hangingPunct="0">
      <a:spcBef>
        <a:spcPct val="30000"/>
      </a:spcBef>
      <a:spcAft>
        <a:spcPct val="0"/>
      </a:spcAft>
      <a:defRPr kumimoji="1" sz="1400" kern="1200">
        <a:solidFill>
          <a:schemeClr val="tx1"/>
        </a:solidFill>
        <a:latin typeface="+mn-lt"/>
        <a:ea typeface="+mn-ea"/>
        <a:cs typeface="+mn-cs"/>
      </a:defRPr>
    </a:lvl2pPr>
    <a:lvl3pPr marL="1087755" algn="l" rtl="0" eaLnBrk="0" fontAlgn="base" hangingPunct="0">
      <a:spcBef>
        <a:spcPct val="30000"/>
      </a:spcBef>
      <a:spcAft>
        <a:spcPct val="0"/>
      </a:spcAft>
      <a:defRPr kumimoji="1" sz="1400" kern="1200">
        <a:solidFill>
          <a:schemeClr val="tx1"/>
        </a:solidFill>
        <a:latin typeface="+mn-lt"/>
        <a:ea typeface="+mn-ea"/>
        <a:cs typeface="+mn-cs"/>
      </a:defRPr>
    </a:lvl3pPr>
    <a:lvl4pPr marL="1631950" algn="l" rtl="0" eaLnBrk="0" fontAlgn="base" hangingPunct="0">
      <a:spcBef>
        <a:spcPct val="30000"/>
      </a:spcBef>
      <a:spcAft>
        <a:spcPct val="0"/>
      </a:spcAft>
      <a:defRPr kumimoji="1" sz="1400" kern="1200">
        <a:solidFill>
          <a:schemeClr val="tx1"/>
        </a:solidFill>
        <a:latin typeface="+mn-lt"/>
        <a:ea typeface="+mn-ea"/>
        <a:cs typeface="+mn-cs"/>
      </a:defRPr>
    </a:lvl4pPr>
    <a:lvl5pPr marL="2176780" algn="l" rtl="0" eaLnBrk="0" fontAlgn="base" hangingPunct="0">
      <a:spcBef>
        <a:spcPct val="30000"/>
      </a:spcBef>
      <a:spcAft>
        <a:spcPct val="0"/>
      </a:spcAft>
      <a:defRPr kumimoji="1" sz="1400" kern="1200">
        <a:solidFill>
          <a:schemeClr val="tx1"/>
        </a:solidFill>
        <a:latin typeface="+mn-lt"/>
        <a:ea typeface="+mn-ea"/>
        <a:cs typeface="+mn-cs"/>
      </a:defRPr>
    </a:lvl5pPr>
    <a:lvl6pPr marL="2722245" algn="l" defTabSz="1089025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3266440" algn="l" defTabSz="1089025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3810635" algn="l" defTabSz="1089025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4354830" algn="l" defTabSz="1089025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baidu.com/link?url=Ai90kUxWuZfP_ywJKBx6DbYyZooCi8TSvuMe-1Whr0wjddW5yp11rB9kIRFfjz2k8436yOVGKh-JAmtQllT1da" TargetMode="External"/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9EBB296-32A9-5A48-BEA3-E3D1082E4F1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err="1"/>
              <a:t>conda</a:t>
            </a:r>
            <a:r>
              <a:rPr kumimoji="1" lang="en-US" altLang="zh-CN" dirty="0"/>
              <a:t> install </a:t>
            </a:r>
            <a:r>
              <a:rPr kumimoji="1" lang="en-US" altLang="zh-CN" dirty="0" err="1"/>
              <a:t>ipython</a:t>
            </a:r>
            <a:endParaRPr kumimoji="1" lang="en-US" altLang="zh-CN" dirty="0"/>
          </a:p>
          <a:p>
            <a:r>
              <a:rPr kumimoji="1" lang="en-US" altLang="zh-CN" dirty="0" err="1"/>
              <a:t>conda</a:t>
            </a:r>
            <a:r>
              <a:rPr kumimoji="1" lang="en-US" altLang="zh-CN" dirty="0"/>
              <a:t> install </a:t>
            </a:r>
            <a:r>
              <a:rPr kumimoji="1" lang="en-US" altLang="zh-CN" dirty="0" err="1"/>
              <a:t>jupyter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9EBB296-32A9-5A48-BEA3-E3D1082E4F1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sz="14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宋体" panose="02010600030101010101" pitchFamily="2" charset="-122"/>
              </a:rPr>
              <a:t>很多基于</a:t>
            </a:r>
            <a:r>
              <a:rPr kumimoji="1" lang="en-GB" altLang="zh-CN" sz="14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宋体" panose="02010600030101010101" pitchFamily="2" charset="-122"/>
              </a:rPr>
              <a:t>Pytorch</a:t>
            </a:r>
            <a:r>
              <a:rPr kumimoji="1" lang="zh-CN" altLang="en-US" sz="14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宋体" panose="02010600030101010101" pitchFamily="2" charset="-122"/>
              </a:rPr>
              <a:t>的工具集都非常好用，比如处理自然语言的</a:t>
            </a:r>
            <a:r>
              <a:rPr kumimoji="1" lang="en-GB" altLang="zh-CN" sz="14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宋体" panose="02010600030101010101" pitchFamily="2" charset="-122"/>
              </a:rPr>
              <a:t>torchtext</a:t>
            </a:r>
            <a:r>
              <a:rPr kumimoji="1" lang="zh-CN" altLang="en-GB" sz="14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宋体" panose="02010600030101010101" pitchFamily="2" charset="-122"/>
              </a:rPr>
              <a:t>，</a:t>
            </a:r>
            <a:r>
              <a:rPr kumimoji="1" lang="zh-CN" altLang="en-US" sz="14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宋体" panose="02010600030101010101" pitchFamily="2" charset="-122"/>
              </a:rPr>
              <a:t>处理音频的</a:t>
            </a:r>
            <a:r>
              <a:rPr kumimoji="1" lang="en-GB" altLang="zh-CN" sz="14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宋体" panose="02010600030101010101" pitchFamily="2" charset="-122"/>
              </a:rPr>
              <a:t>torchaudio</a:t>
            </a:r>
            <a:r>
              <a:rPr kumimoji="1" lang="zh-CN" altLang="en-GB" sz="14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宋体" panose="02010600030101010101" pitchFamily="2" charset="-122"/>
              </a:rPr>
              <a:t>，</a:t>
            </a:r>
            <a:r>
              <a:rPr kumimoji="1" lang="zh-CN" altLang="en-US" sz="14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宋体" panose="02010600030101010101" pitchFamily="2" charset="-122"/>
              </a:rPr>
              <a:t>以及处理图像视频的</a:t>
            </a:r>
            <a:r>
              <a:rPr kumimoji="1" lang="en-GB" altLang="zh-CN" sz="14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宋体" panose="02010600030101010101" pitchFamily="2" charset="-122"/>
              </a:rPr>
              <a:t>torchvision</a:t>
            </a:r>
            <a:r>
              <a:rPr kumimoji="1" lang="zh-CN" altLang="en-GB" sz="14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宋体" panose="02010600030101010101" pitchFamily="2" charset="-122"/>
              </a:rPr>
              <a:t>。</a:t>
            </a:r>
            <a:endParaRPr kumimoji="1" lang="zh-CN" altLang="en-GB" sz="14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宋体" panose="02010600030101010101" pitchFamily="2" charset="-122"/>
            </a:endParaRPr>
          </a:p>
          <a:p>
            <a:r>
              <a:rPr kumimoji="1" lang="en-GB" altLang="zh-CN" sz="14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宋体" panose="02010600030101010101" pitchFamily="2" charset="-122"/>
              </a:rPr>
              <a:t>torchvision</a:t>
            </a:r>
            <a:r>
              <a:rPr kumimoji="1" lang="zh-CN" altLang="en-US" sz="14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宋体" panose="02010600030101010101" pitchFamily="2" charset="-122"/>
              </a:rPr>
              <a:t>包含一些常用的数据集、模型、转换函数等等。当前版本</a:t>
            </a:r>
            <a:r>
              <a:rPr kumimoji="1" lang="en-US" altLang="zh-CN" sz="14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宋体" panose="02010600030101010101" pitchFamily="2" charset="-122"/>
              </a:rPr>
              <a:t>0.5.0</a:t>
            </a:r>
            <a:r>
              <a:rPr kumimoji="1" lang="zh-CN" altLang="en-US" sz="14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宋体" panose="02010600030101010101" pitchFamily="2" charset="-122"/>
              </a:rPr>
              <a:t>包括图片分类、语义切分、目标识别、实例分割、关键点检测、视频分类等工具，它将</a:t>
            </a:r>
            <a:r>
              <a:rPr kumimoji="1" lang="en-GB" altLang="zh-CN" sz="14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宋体" panose="02010600030101010101" pitchFamily="2" charset="-122"/>
              </a:rPr>
              <a:t>mask-</a:t>
            </a:r>
            <a:r>
              <a:rPr kumimoji="1" lang="en-GB" altLang="zh-CN" sz="14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宋体" panose="02010600030101010101" pitchFamily="2" charset="-122"/>
              </a:rPr>
              <a:t>rcnn</a:t>
            </a:r>
            <a:r>
              <a:rPr kumimoji="1" lang="zh-CN" altLang="en-US" sz="14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宋体" panose="02010600030101010101" pitchFamily="2" charset="-122"/>
              </a:rPr>
              <a:t>功能也都包含在内了。</a:t>
            </a:r>
            <a:r>
              <a:rPr kumimoji="1" lang="en-GB" altLang="zh-CN" sz="14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宋体" panose="02010600030101010101" pitchFamily="2" charset="-122"/>
              </a:rPr>
              <a:t>mask-</a:t>
            </a:r>
            <a:r>
              <a:rPr kumimoji="1" lang="en-GB" altLang="zh-CN" sz="14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宋体" panose="02010600030101010101" pitchFamily="2" charset="-122"/>
              </a:rPr>
              <a:t>rcnn</a:t>
            </a:r>
            <a:r>
              <a:rPr kumimoji="1" lang="zh-CN" altLang="en-US" sz="14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宋体" panose="02010600030101010101" pitchFamily="2" charset="-122"/>
              </a:rPr>
              <a:t>的</a:t>
            </a:r>
            <a:r>
              <a:rPr kumimoji="1" lang="en-GB" altLang="zh-CN" sz="14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宋体" panose="02010600030101010101" pitchFamily="2" charset="-122"/>
              </a:rPr>
              <a:t>Pytorch</a:t>
            </a:r>
            <a:r>
              <a:rPr kumimoji="1" lang="zh-CN" altLang="en-US" sz="14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宋体" panose="02010600030101010101" pitchFamily="2" charset="-122"/>
              </a:rPr>
              <a:t>版本最高支持</a:t>
            </a:r>
            <a:r>
              <a:rPr kumimoji="1" lang="en-GB" altLang="zh-CN" sz="14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宋体" panose="02010600030101010101" pitchFamily="2" charset="-122"/>
              </a:rPr>
              <a:t>torchvision</a:t>
            </a:r>
            <a:r>
              <a:rPr kumimoji="1" lang="en-GB" altLang="zh-CN" sz="14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宋体" panose="02010600030101010101" pitchFamily="2" charset="-122"/>
              </a:rPr>
              <a:t> 0.2.*</a:t>
            </a:r>
            <a:r>
              <a:rPr kumimoji="1" lang="zh-CN" altLang="en-GB" sz="14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宋体" panose="02010600030101010101" pitchFamily="2" charset="-122"/>
              </a:rPr>
              <a:t>，</a:t>
            </a:r>
            <a:r>
              <a:rPr kumimoji="1" lang="en-GB" altLang="zh-CN" sz="14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宋体" panose="02010600030101010101" pitchFamily="2" charset="-122"/>
              </a:rPr>
              <a:t>0.3.0</a:t>
            </a:r>
            <a:r>
              <a:rPr kumimoji="1" lang="zh-CN" altLang="en-US" sz="14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宋体" panose="02010600030101010101" pitchFamily="2" charset="-122"/>
              </a:rPr>
              <a:t>之后</a:t>
            </a:r>
            <a:r>
              <a:rPr kumimoji="1" lang="en-GB" altLang="zh-CN" sz="14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宋体" panose="02010600030101010101" pitchFamily="2" charset="-122"/>
              </a:rPr>
              <a:t>mask-</a:t>
            </a:r>
            <a:r>
              <a:rPr kumimoji="1" lang="en-GB" altLang="zh-CN" sz="14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宋体" panose="02010600030101010101" pitchFamily="2" charset="-122"/>
              </a:rPr>
              <a:t>rcnn</a:t>
            </a:r>
            <a:r>
              <a:rPr kumimoji="1" lang="zh-CN" altLang="en-US" sz="14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宋体" panose="02010600030101010101" pitchFamily="2" charset="-122"/>
              </a:rPr>
              <a:t>就包含到</a:t>
            </a:r>
            <a:r>
              <a:rPr kumimoji="1" lang="en-GB" altLang="zh-CN" sz="14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宋体" panose="02010600030101010101" pitchFamily="2" charset="-122"/>
              </a:rPr>
              <a:t>tensorvision</a:t>
            </a:r>
            <a:r>
              <a:rPr kumimoji="1" lang="zh-CN" altLang="en-US" sz="14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宋体" panose="02010600030101010101" pitchFamily="2" charset="-122"/>
              </a:rPr>
              <a:t>之中了。</a:t>
            </a:r>
            <a:endParaRPr kumimoji="1" lang="zh-CN" altLang="en-US" sz="14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宋体" panose="02010600030101010101" pitchFamily="2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9EBB296-32A9-5A48-BEA3-E3D1082E4F1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en-GB" altLang="zh-CN" sz="14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宋体" panose="02010600030101010101" pitchFamily="2" charset="-122"/>
              </a:rPr>
              <a:t>LSun</a:t>
            </a:r>
            <a:r>
              <a:rPr kumimoji="1" lang="zh-CN" altLang="en-US" sz="14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宋体" panose="02010600030101010101" pitchFamily="2" charset="-122"/>
              </a:rPr>
              <a:t>场景分类的</a:t>
            </a:r>
            <a:r>
              <a:rPr kumimoji="1" lang="en-US" altLang="zh-CN" sz="14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宋体" panose="02010600030101010101" pitchFamily="2" charset="-122"/>
              </a:rPr>
              <a:t>10</a:t>
            </a:r>
            <a:r>
              <a:rPr kumimoji="1" lang="zh-CN" altLang="en-US" sz="14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宋体" panose="02010600030101010101" pitchFamily="2" charset="-122"/>
              </a:rPr>
              <a:t>个场景类别。</a:t>
            </a:r>
            <a:r>
              <a:rPr kumimoji="1" lang="en-GB" altLang="zh-CN" sz="14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宋体" panose="02010600030101010101" pitchFamily="2" charset="-122"/>
              </a:rPr>
              <a:t>LSUN </a:t>
            </a:r>
            <a:r>
              <a:rPr kumimoji="1" lang="zh-CN" altLang="en-US" sz="14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宋体" panose="02010600030101010101" pitchFamily="2" charset="-122"/>
              </a:rPr>
              <a:t>是一个场景理解图像数据集</a:t>
            </a:r>
            <a:r>
              <a:rPr kumimoji="1" lang="en-US" altLang="zh-CN" sz="14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宋体" panose="02010600030101010101" pitchFamily="2" charset="-122"/>
              </a:rPr>
              <a:t>,</a:t>
            </a:r>
            <a:r>
              <a:rPr kumimoji="1" lang="zh-CN" altLang="en-US" sz="14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宋体" panose="02010600030101010101" pitchFamily="2" charset="-122"/>
              </a:rPr>
              <a:t>主要包含了卧室、固房、客厅、教室等场景图像。</a:t>
            </a:r>
            <a:endParaRPr kumimoji="1" lang="en-US" altLang="zh-CN" sz="14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宋体" panose="02010600030101010101" pitchFamily="2" charset="-122"/>
            </a:endParaRPr>
          </a:p>
          <a:p>
            <a:r>
              <a:rPr kumimoji="1" lang="zh-CN" altLang="en-US" sz="14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宋体" panose="02010600030101010101" pitchFamily="2" charset="-122"/>
              </a:rPr>
              <a:t>微软发布的 </a:t>
            </a:r>
            <a:r>
              <a:rPr kumimoji="1" lang="en-GB" altLang="zh-CN" sz="14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宋体" panose="02010600030101010101" pitchFamily="2" charset="-122"/>
              </a:rPr>
              <a:t>COCO </a:t>
            </a:r>
            <a:r>
              <a:rPr kumimoji="1" lang="zh-CN" altLang="en-US" sz="14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宋体" panose="02010600030101010101" pitchFamily="2" charset="-122"/>
              </a:rPr>
              <a:t>数据库是一个大型图像数据集</a:t>
            </a:r>
            <a:r>
              <a:rPr kumimoji="1" lang="en-US" altLang="zh-CN" sz="14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宋体" panose="02010600030101010101" pitchFamily="2" charset="-122"/>
              </a:rPr>
              <a:t>, </a:t>
            </a:r>
            <a:r>
              <a:rPr kumimoji="1" lang="zh-CN" altLang="en-US" sz="14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宋体" panose="02010600030101010101" pitchFamily="2" charset="-122"/>
              </a:rPr>
              <a:t>专为对象检测、分割、人体关键点检测、语义分割和字幕生成而设计</a:t>
            </a:r>
            <a:endParaRPr kumimoji="1" lang="en-US" altLang="zh-CN" sz="14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宋体" panose="02010600030101010101" pitchFamily="2" charset="-122"/>
            </a:endParaRPr>
          </a:p>
          <a:p>
            <a:r>
              <a:rPr kumimoji="1" lang="en-GB" altLang="zh-CN" sz="14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宋体" panose="02010600030101010101" pitchFamily="2" charset="-122"/>
              </a:rPr>
              <a:t>ImageNet</a:t>
            </a:r>
            <a:r>
              <a:rPr kumimoji="1" lang="zh-CN" altLang="en-US" sz="14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宋体" panose="02010600030101010101" pitchFamily="2" charset="-122"/>
              </a:rPr>
              <a:t>全部</a:t>
            </a:r>
            <a:r>
              <a:rPr kumimoji="1" lang="en-US" altLang="zh-CN" sz="14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宋体" panose="02010600030101010101" pitchFamily="2" charset="-122"/>
              </a:rPr>
              <a:t>1</a:t>
            </a:r>
            <a:r>
              <a:rPr kumimoji="1" lang="zh-CN" altLang="en-US" sz="14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宋体" panose="02010600030101010101" pitchFamily="2" charset="-122"/>
              </a:rPr>
              <a:t>千多万的数据</a:t>
            </a:r>
            <a:r>
              <a:rPr lang="zh-CN" altLang="en-US" dirty="0"/>
              <a:t>训练集：</a:t>
            </a:r>
            <a:r>
              <a:rPr lang="en-US" altLang="zh-CN" dirty="0"/>
              <a:t>1,281,167</a:t>
            </a:r>
            <a:r>
              <a:rPr lang="zh-CN" altLang="en-US" dirty="0"/>
              <a:t>张图片</a:t>
            </a:r>
            <a:r>
              <a:rPr lang="en-US" altLang="zh-CN" dirty="0"/>
              <a:t>+</a:t>
            </a:r>
            <a:r>
              <a:rPr lang="zh-CN" altLang="en-US" dirty="0"/>
              <a:t>标签</a:t>
            </a:r>
            <a:br>
              <a:rPr lang="zh-CN" altLang="en-US" dirty="0"/>
            </a:br>
            <a:r>
              <a:rPr lang="zh-CN" altLang="en-US" dirty="0"/>
              <a:t>验证集：</a:t>
            </a:r>
            <a:r>
              <a:rPr lang="en-US" altLang="zh-CN" dirty="0"/>
              <a:t>50,000</a:t>
            </a:r>
            <a:r>
              <a:rPr lang="zh-CN" altLang="en-US" dirty="0"/>
              <a:t>张图片</a:t>
            </a:r>
            <a:r>
              <a:rPr lang="en-US" altLang="zh-CN" dirty="0"/>
              <a:t>+</a:t>
            </a:r>
            <a:r>
              <a:rPr lang="zh-CN" altLang="en-US" dirty="0"/>
              <a:t>标签</a:t>
            </a:r>
            <a:br>
              <a:rPr lang="zh-CN" altLang="en-US" dirty="0"/>
            </a:br>
            <a:r>
              <a:rPr lang="zh-CN" altLang="en-US" dirty="0"/>
              <a:t>测试集：</a:t>
            </a:r>
            <a:r>
              <a:rPr lang="en-US" altLang="zh-CN" dirty="0"/>
              <a:t>100,000</a:t>
            </a:r>
            <a:r>
              <a:rPr lang="zh-CN" altLang="en-US" dirty="0"/>
              <a:t>张图片</a:t>
            </a:r>
            <a:br>
              <a:rPr lang="zh-CN" altLang="en-US" dirty="0"/>
            </a:br>
            <a:endParaRPr kumimoji="1" lang="en-US" altLang="zh-CN" sz="14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宋体" panose="02010600030101010101" pitchFamily="2" charset="-122"/>
            </a:endParaRPr>
          </a:p>
          <a:p>
            <a:r>
              <a:rPr kumimoji="1" lang="en-US" altLang="zh-CN" sz="14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</a:rPr>
              <a:t>CIFAR</a:t>
            </a:r>
            <a:r>
              <a:rPr kumimoji="1" lang="zh-CN" altLang="en-US" sz="14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宋体" panose="02010600030101010101" pitchFamily="2" charset="-122"/>
              </a:rPr>
              <a:t>加拿大高等研究院 目标检测微型图像数据子集</a:t>
            </a:r>
            <a:endParaRPr kumimoji="1" lang="en-US" altLang="zh-CN" sz="14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宋体" panose="02010600030101010101" pitchFamily="2" charset="-122"/>
            </a:endParaRPr>
          </a:p>
          <a:p>
            <a:endParaRPr kumimoji="1" lang="en-US" altLang="zh-CN" sz="14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</a:endParaRPr>
          </a:p>
          <a:p>
            <a:r>
              <a:rPr lang="en-GB" altLang="zh-CN" dirty="0"/>
              <a:t>STL10</a:t>
            </a:r>
            <a:r>
              <a:rPr lang="zh-CN" altLang="en-US" dirty="0"/>
              <a:t> </a:t>
            </a:r>
            <a:r>
              <a:rPr kumimoji="1" lang="zh-CN" altLang="en-GB" sz="14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</a:rPr>
              <a:t>比</a:t>
            </a:r>
            <a:r>
              <a:rPr kumimoji="1" lang="en-GB" altLang="zh-CN" sz="14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宋体" panose="02010600030101010101" pitchFamily="2" charset="-122"/>
              </a:rPr>
              <a:t>CIFAR-10 Dataset </a:t>
            </a:r>
            <a:r>
              <a:rPr kumimoji="1" lang="zh-CN" altLang="en-US" sz="14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宋体" panose="02010600030101010101" pitchFamily="2" charset="-122"/>
              </a:rPr>
              <a:t>更少的标记训练示例，但提供规模更大的未标记实例用于监督训练的图像学习模型，其利用未标记的数据来构建拥有的先验数据，其中高分辨率图像可被用于开发更具扩展性的无</a:t>
            </a:r>
            <a:endParaRPr kumimoji="1" lang="en-US" altLang="zh-CN" sz="14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宋体" panose="02010600030101010101" pitchFamily="2" charset="-122"/>
            </a:endParaRPr>
          </a:p>
          <a:p>
            <a:endParaRPr kumimoji="1" lang="en-US" altLang="zh-CN" sz="14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GB" altLang="zh-CN" sz="1400" b="0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宋体" panose="02010600030101010101" pitchFamily="2" charset="-122"/>
                <a:hlinkClick r:id="rId3"/>
              </a:rPr>
              <a:t>Street View House Numbers (SVHN) Dataset</a:t>
            </a:r>
            <a:endParaRPr kumimoji="1" lang="en-GB" altLang="zh-CN" sz="1400" b="0" i="0" u="sng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宋体" panose="02010600030101010101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GB" altLang="zh-CN" sz="1400" b="0" i="0" u="sng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宋体" panose="02010600030101010101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GB" altLang="zh-CN" dirty="0" err="1"/>
              <a:t>PhotoTour</a:t>
            </a:r>
            <a:r>
              <a:rPr kumimoji="1" lang="zh-CN" altLang="en-GB" sz="14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</a:rPr>
              <a:t>旅游</a:t>
            </a:r>
            <a:r>
              <a:rPr kumimoji="1" lang="zh-CN" altLang="en-US" sz="14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</a:rPr>
              <a:t> </a:t>
            </a:r>
            <a:r>
              <a:rPr kumimoji="1" lang="en-US" altLang="zh-CN" sz="14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</a:rPr>
              <a:t>3D</a:t>
            </a:r>
            <a:r>
              <a:rPr kumimoji="1" lang="zh-CN" altLang="en-US" sz="14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</a:rPr>
              <a:t>模型</a:t>
            </a:r>
            <a:endParaRPr kumimoji="1" lang="en-US" altLang="zh-CN" sz="14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宋体" panose="02010600030101010101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GB" altLang="zh-CN" dirty="0" err="1"/>
              <a:t>ImageFolder</a:t>
            </a:r>
            <a:r>
              <a:rPr lang="zh-CN" altLang="en-GB" dirty="0"/>
              <a:t>自建</a:t>
            </a:r>
            <a:r>
              <a:rPr lang="zh-CN" altLang="en-US" dirty="0"/>
              <a:t>数据集</a:t>
            </a:r>
            <a:endParaRPr kumimoji="1" lang="en-GB" altLang="zh-CN" sz="14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宋体" panose="02010600030101010101" pitchFamily="2" charset="-122"/>
            </a:endParaRP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9EBB296-32A9-5A48-BEA3-E3D1082E4F1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GB" altLang="zh-CN" sz="14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宋体" panose="02010600030101010101" pitchFamily="2" charset="-122"/>
              </a:rPr>
              <a:t>AlexNet</a:t>
            </a:r>
            <a:r>
              <a:rPr kumimoji="1" lang="zh-CN" altLang="en-US" sz="14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宋体" panose="02010600030101010101" pitchFamily="2" charset="-122"/>
              </a:rPr>
              <a:t>是在</a:t>
            </a:r>
            <a:r>
              <a:rPr kumimoji="1" lang="en-GB" altLang="zh-CN" sz="14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宋体" panose="02010600030101010101" pitchFamily="2" charset="-122"/>
              </a:rPr>
              <a:t>LeNet</a:t>
            </a:r>
            <a:r>
              <a:rPr kumimoji="1" lang="zh-CN" altLang="en-US" sz="14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宋体" panose="02010600030101010101" pitchFamily="2" charset="-122"/>
              </a:rPr>
              <a:t>的基础上加深了网络的结构，学习更丰富更高维的图像特征。</a:t>
            </a:r>
            <a:r>
              <a:rPr kumimoji="1" lang="en-GB" altLang="zh-CN" sz="14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宋体" panose="02010600030101010101" pitchFamily="2" charset="-122"/>
              </a:rPr>
              <a:t>AlexNet</a:t>
            </a:r>
            <a:r>
              <a:rPr kumimoji="1" lang="zh-CN" altLang="en-US" sz="14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宋体" panose="02010600030101010101" pitchFamily="2" charset="-122"/>
              </a:rPr>
              <a:t>的特点：</a:t>
            </a:r>
            <a:endParaRPr kumimoji="1" lang="zh-CN" altLang="en-US" sz="14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宋体" panose="02010600030101010101" pitchFamily="2" charset="-122"/>
            </a:endParaRPr>
          </a:p>
          <a:p>
            <a:pPr latinLnBrk="1"/>
            <a:r>
              <a:rPr kumimoji="1" lang="zh-CN" altLang="en-US" sz="14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宋体" panose="02010600030101010101" pitchFamily="2" charset="-122"/>
              </a:rPr>
              <a:t>更深的网络结构</a:t>
            </a:r>
            <a:endParaRPr kumimoji="1" lang="zh-CN" altLang="en-US" sz="14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宋体" panose="02010600030101010101" pitchFamily="2" charset="-122"/>
            </a:endParaRPr>
          </a:p>
          <a:p>
            <a:pPr latinLnBrk="1"/>
            <a:r>
              <a:rPr kumimoji="1" lang="zh-CN" altLang="en-US" sz="14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宋体" panose="02010600030101010101" pitchFamily="2" charset="-122"/>
              </a:rPr>
              <a:t>使用层叠的卷积层，即卷积层</a:t>
            </a:r>
            <a:r>
              <a:rPr kumimoji="1" lang="en-US" altLang="zh-CN" sz="14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宋体" panose="02010600030101010101" pitchFamily="2" charset="-122"/>
              </a:rPr>
              <a:t>+</a:t>
            </a:r>
            <a:r>
              <a:rPr kumimoji="1" lang="zh-CN" altLang="en-US" sz="14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宋体" panose="02010600030101010101" pitchFamily="2" charset="-122"/>
              </a:rPr>
              <a:t>卷积层</a:t>
            </a:r>
            <a:r>
              <a:rPr kumimoji="1" lang="en-US" altLang="zh-CN" sz="14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宋体" panose="02010600030101010101" pitchFamily="2" charset="-122"/>
              </a:rPr>
              <a:t>+</a:t>
            </a:r>
            <a:r>
              <a:rPr kumimoji="1" lang="zh-CN" altLang="en-US" sz="14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宋体" panose="02010600030101010101" pitchFamily="2" charset="-122"/>
              </a:rPr>
              <a:t>池化层来提取图像的特征</a:t>
            </a:r>
            <a:endParaRPr kumimoji="1" lang="zh-CN" altLang="en-US" sz="14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宋体" panose="02010600030101010101" pitchFamily="2" charset="-122"/>
            </a:endParaRPr>
          </a:p>
          <a:p>
            <a:pPr latinLnBrk="1"/>
            <a:r>
              <a:rPr kumimoji="1" lang="zh-CN" altLang="en-US" sz="14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宋体" panose="02010600030101010101" pitchFamily="2" charset="-122"/>
              </a:rPr>
              <a:t>使用</a:t>
            </a:r>
            <a:r>
              <a:rPr kumimoji="1" lang="en-GB" altLang="zh-CN" sz="14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宋体" panose="02010600030101010101" pitchFamily="2" charset="-122"/>
              </a:rPr>
              <a:t>Dropout</a:t>
            </a:r>
            <a:r>
              <a:rPr kumimoji="1" lang="zh-CN" altLang="en-US" sz="14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宋体" panose="02010600030101010101" pitchFamily="2" charset="-122"/>
              </a:rPr>
              <a:t>抑制过拟合</a:t>
            </a:r>
            <a:endParaRPr kumimoji="1" lang="zh-CN" altLang="en-US" sz="14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宋体" panose="02010600030101010101" pitchFamily="2" charset="-122"/>
            </a:endParaRPr>
          </a:p>
          <a:p>
            <a:pPr latinLnBrk="1"/>
            <a:r>
              <a:rPr kumimoji="1" lang="zh-CN" altLang="en-US" sz="14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宋体" panose="02010600030101010101" pitchFamily="2" charset="-122"/>
              </a:rPr>
              <a:t>使用数据增强</a:t>
            </a:r>
            <a:r>
              <a:rPr kumimoji="1" lang="en-GB" altLang="zh-CN" sz="14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宋体" panose="02010600030101010101" pitchFamily="2" charset="-122"/>
              </a:rPr>
              <a:t>Data Augmentation</a:t>
            </a:r>
            <a:r>
              <a:rPr kumimoji="1" lang="zh-CN" altLang="en-US" sz="14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宋体" panose="02010600030101010101" pitchFamily="2" charset="-122"/>
              </a:rPr>
              <a:t>抑制过拟合</a:t>
            </a:r>
            <a:endParaRPr kumimoji="1" lang="zh-CN" altLang="en-US" sz="14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宋体" panose="02010600030101010101" pitchFamily="2" charset="-122"/>
            </a:endParaRPr>
          </a:p>
          <a:p>
            <a:pPr latinLnBrk="1"/>
            <a:r>
              <a:rPr kumimoji="1" lang="zh-CN" altLang="en-US" sz="14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宋体" panose="02010600030101010101" pitchFamily="2" charset="-122"/>
              </a:rPr>
              <a:t>使用</a:t>
            </a:r>
            <a:r>
              <a:rPr kumimoji="1" lang="en-GB" altLang="zh-CN" sz="14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宋体" panose="02010600030101010101" pitchFamily="2" charset="-122"/>
              </a:rPr>
              <a:t>Relu</a:t>
            </a:r>
            <a:r>
              <a:rPr kumimoji="1" lang="zh-CN" altLang="en-US" sz="14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宋体" panose="02010600030101010101" pitchFamily="2" charset="-122"/>
              </a:rPr>
              <a:t>替换之前的</a:t>
            </a:r>
            <a:r>
              <a:rPr kumimoji="1" lang="en-GB" altLang="zh-CN" sz="14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宋体" panose="02010600030101010101" pitchFamily="2" charset="-122"/>
              </a:rPr>
              <a:t>sigmoid</a:t>
            </a:r>
            <a:r>
              <a:rPr kumimoji="1" lang="zh-CN" altLang="en-US" sz="14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宋体" panose="02010600030101010101" pitchFamily="2" charset="-122"/>
              </a:rPr>
              <a:t>的作为激活函数</a:t>
            </a:r>
            <a:endParaRPr kumimoji="1" lang="zh-CN" altLang="en-US" sz="14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宋体" panose="02010600030101010101" pitchFamily="2" charset="-122"/>
            </a:endParaRPr>
          </a:p>
          <a:p>
            <a:pPr latinLnBrk="1"/>
            <a:r>
              <a:rPr kumimoji="1" lang="zh-CN" altLang="en-US" sz="14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宋体" panose="02010600030101010101" pitchFamily="2" charset="-122"/>
              </a:rPr>
              <a:t>多</a:t>
            </a:r>
            <a:r>
              <a:rPr kumimoji="1" lang="en-GB" altLang="zh-CN" sz="14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宋体" panose="02010600030101010101" pitchFamily="2" charset="-122"/>
              </a:rPr>
              <a:t>GPU</a:t>
            </a:r>
            <a:r>
              <a:rPr kumimoji="1" lang="zh-CN" altLang="en-US" sz="14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宋体" panose="02010600030101010101" pitchFamily="2" charset="-122"/>
              </a:rPr>
              <a:t>训练</a:t>
            </a:r>
            <a:endParaRPr lang="en-US" altLang="zh-CN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GB" altLang="zh-CN" sz="14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宋体" panose="02010600030101010101" pitchFamily="2" charset="-122"/>
              </a:rPr>
              <a:t>SqueezeNet</a:t>
            </a:r>
            <a:r>
              <a:rPr kumimoji="1" lang="zh-CN" altLang="en-US" sz="14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宋体" panose="02010600030101010101" pitchFamily="2" charset="-122"/>
              </a:rPr>
              <a:t>在大幅降低模型精度的前提下，最大程度的提高运算速度</a:t>
            </a:r>
            <a:r>
              <a:rPr kumimoji="1" lang="zh-CN" altLang="en-US" sz="14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宋体" panose="02010600030101010101" pitchFamily="2" charset="-122"/>
              </a:rPr>
              <a:t>。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9EBB296-32A9-5A48-BEA3-E3D1082E4F1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effectLst/>
              </a:rPr>
              <a:t>引入问题：如何识别手写体数字？</a:t>
            </a:r>
            <a:endParaRPr lang="en-US" altLang="zh-CN" dirty="0">
              <a:effectLst/>
            </a:endParaRPr>
          </a:p>
          <a:p>
            <a:endParaRPr lang="en-US" altLang="zh-CN" dirty="0">
              <a:effectLst/>
            </a:endParaRPr>
          </a:p>
          <a:p>
            <a:r>
              <a:rPr lang="zh-CN" altLang="en-US" dirty="0">
                <a:effectLst/>
              </a:rPr>
              <a:t>以北邮的邮编为例：</a:t>
            </a:r>
            <a:r>
              <a:rPr kumimoji="1" lang="en-US" altLang="zh-CN" sz="14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宋体" panose="02010600030101010101" pitchFamily="2" charset="-122"/>
              </a:rPr>
              <a:t>100876 </a:t>
            </a:r>
            <a:endParaRPr kumimoji="1" lang="en-US" altLang="zh-CN" sz="1400" b="0" i="0" kern="1200" dirty="0">
              <a:solidFill>
                <a:schemeClr val="tx1"/>
              </a:solidFill>
              <a:effectLst/>
              <a:latin typeface="+mn-lt"/>
              <a:ea typeface="+mn-ea"/>
              <a:cs typeface="宋体" panose="02010600030101010101" pitchFamily="2" charset="-122"/>
            </a:endParaRPr>
          </a:p>
          <a:p>
            <a:endParaRPr kumimoji="1" lang="en-US" altLang="zh-CN" sz="1400" b="0" i="0" kern="1200" dirty="0">
              <a:solidFill>
                <a:schemeClr val="tx1"/>
              </a:solidFill>
              <a:effectLst/>
              <a:latin typeface="+mn-lt"/>
              <a:ea typeface="+mn-ea"/>
            </a:endParaRPr>
          </a:p>
          <a:p>
            <a:r>
              <a:rPr lang="zh-CN" altLang="en-US" dirty="0">
                <a:effectLst/>
              </a:rPr>
              <a:t>特征是识别手写体数字的关键</a:t>
            </a:r>
            <a:endParaRPr lang="zh-CN" altLang="en-US" dirty="0">
              <a:effectLst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9EBB296-32A9-5A48-BEA3-E3D1082E4F1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与输入尺寸和复杂情况下部分参数调节</a:t>
            </a:r>
            <a:r>
              <a:rPr kumimoji="1" lang="zh-CN" altLang="en-US" dirty="0"/>
              <a:t>相关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9EBB296-32A9-5A48-BEA3-E3D1082E4F1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GB" altLang="zh-CN" sz="14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宋体" panose="02010600030101010101" pitchFamily="2" charset="-122"/>
              </a:rPr>
              <a:t> x = (x - mean)/std</a:t>
            </a:r>
            <a:endParaRPr kumimoji="1" lang="en-GB" altLang="zh-CN" sz="14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宋体" panose="02010600030101010101" pitchFamily="2" charset="-122"/>
            </a:endParaRPr>
          </a:p>
          <a:p>
            <a:r>
              <a:rPr kumimoji="1" lang="en-GB" altLang="zh-CN" sz="14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宋体" panose="02010600030101010101" pitchFamily="2" charset="-122"/>
              </a:rPr>
              <a:t>DOWNLOAD_MNIST=True</a:t>
            </a:r>
            <a:endParaRPr kumimoji="1" lang="en-GB" altLang="zh-CN" sz="14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宋体" panose="02010600030101010101" pitchFamily="2" charset="-122"/>
            </a:endParaRPr>
          </a:p>
          <a:p>
            <a:r>
              <a:rPr kumimoji="1" lang="en-GB" altLang="zh-CN" sz="14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宋体" panose="02010600030101010101" pitchFamily="2" charset="-122"/>
              </a:rPr>
              <a:t>train_data</a:t>
            </a:r>
            <a:r>
              <a:rPr kumimoji="1" lang="en-GB" altLang="zh-CN" sz="14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宋体" panose="02010600030101010101" pitchFamily="2" charset="-122"/>
              </a:rPr>
              <a:t> = </a:t>
            </a:r>
            <a:r>
              <a:rPr kumimoji="1" lang="en-GB" altLang="zh-CN" sz="14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宋体" panose="02010600030101010101" pitchFamily="2" charset="-122"/>
              </a:rPr>
              <a:t>torchvision.datasets.MNIST</a:t>
            </a:r>
            <a:r>
              <a:rPr kumimoji="1" lang="en-GB" altLang="zh-CN" sz="14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宋体" panose="02010600030101010101" pitchFamily="2" charset="-122"/>
              </a:rPr>
              <a:t>(</a:t>
            </a:r>
            <a:endParaRPr kumimoji="1" lang="en-GB" altLang="zh-CN" sz="14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宋体" panose="02010600030101010101" pitchFamily="2" charset="-122"/>
            </a:endParaRPr>
          </a:p>
          <a:p>
            <a:r>
              <a:rPr kumimoji="1" lang="en-GB" altLang="zh-CN" sz="14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宋体" panose="02010600030101010101" pitchFamily="2" charset="-122"/>
              </a:rPr>
              <a:t>    root='./</a:t>
            </a:r>
            <a:r>
              <a:rPr kumimoji="1" lang="en-GB" altLang="zh-CN" sz="14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宋体" panose="02010600030101010101" pitchFamily="2" charset="-122"/>
              </a:rPr>
              <a:t>mnist_train</a:t>
            </a:r>
            <a:r>
              <a:rPr kumimoji="1" lang="en-GB" altLang="zh-CN" sz="14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宋体" panose="02010600030101010101" pitchFamily="2" charset="-122"/>
              </a:rPr>
              <a:t>',</a:t>
            </a:r>
            <a:endParaRPr kumimoji="1" lang="en-GB" altLang="zh-CN" sz="14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宋体" panose="02010600030101010101" pitchFamily="2" charset="-122"/>
            </a:endParaRPr>
          </a:p>
          <a:p>
            <a:r>
              <a:rPr kumimoji="1" lang="en-GB" altLang="zh-CN" sz="14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宋体" panose="02010600030101010101" pitchFamily="2" charset="-122"/>
              </a:rPr>
              <a:t>    train = True,</a:t>
            </a:r>
            <a:endParaRPr kumimoji="1" lang="en-GB" altLang="zh-CN" sz="14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宋体" panose="02010600030101010101" pitchFamily="2" charset="-122"/>
            </a:endParaRPr>
          </a:p>
          <a:p>
            <a:r>
              <a:rPr kumimoji="1" lang="en-GB" altLang="zh-CN" sz="14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宋体" panose="02010600030101010101" pitchFamily="2" charset="-122"/>
              </a:rPr>
              <a:t>    transform=</a:t>
            </a:r>
            <a:r>
              <a:rPr kumimoji="1" lang="en-GB" altLang="zh-CN" sz="14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宋体" panose="02010600030101010101" pitchFamily="2" charset="-122"/>
              </a:rPr>
              <a:t>torchvision.transforms.ToTensor</a:t>
            </a:r>
            <a:r>
              <a:rPr kumimoji="1" lang="en-GB" altLang="zh-CN" sz="14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宋体" panose="02010600030101010101" pitchFamily="2" charset="-122"/>
              </a:rPr>
              <a:t>(),</a:t>
            </a:r>
            <a:endParaRPr kumimoji="1" lang="en-GB" altLang="zh-CN" sz="14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宋体" panose="02010600030101010101" pitchFamily="2" charset="-122"/>
            </a:endParaRPr>
          </a:p>
          <a:p>
            <a:r>
              <a:rPr kumimoji="1" lang="en-GB" altLang="zh-CN" sz="14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宋体" panose="02010600030101010101" pitchFamily="2" charset="-122"/>
              </a:rPr>
              <a:t>    download=DOWNLOAD_MNIST</a:t>
            </a:r>
            <a:endParaRPr kumimoji="1" lang="en-GB" altLang="zh-CN" sz="14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宋体" panose="02010600030101010101" pitchFamily="2" charset="-122"/>
            </a:endParaRPr>
          </a:p>
          <a:p>
            <a:r>
              <a:rPr kumimoji="1" lang="en-GB" altLang="zh-CN" sz="14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宋体" panose="02010600030101010101" pitchFamily="2" charset="-122"/>
              </a:rPr>
              <a:t>)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9EBB296-32A9-5A48-BEA3-E3D1082E4F1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9EBB296-32A9-5A48-BEA3-E3D1082E4F1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sz="14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宋体" panose="02010600030101010101" pitchFamily="2" charset="-122"/>
              </a:rPr>
              <a:t>与</a:t>
            </a:r>
            <a:r>
              <a:rPr kumimoji="1" lang="en-GB" altLang="zh-CN" sz="14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宋体" panose="02010600030101010101" pitchFamily="2" charset="-122"/>
              </a:rPr>
              <a:t>Sigmoid/tanh</a:t>
            </a:r>
            <a:r>
              <a:rPr kumimoji="1" lang="zh-CN" altLang="en-US" sz="14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宋体" panose="02010600030101010101" pitchFamily="2" charset="-122"/>
              </a:rPr>
              <a:t>函数相比，</a:t>
            </a:r>
            <a:r>
              <a:rPr kumimoji="1" lang="en-GB" altLang="zh-CN" sz="14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宋体" panose="02010600030101010101" pitchFamily="2" charset="-122"/>
              </a:rPr>
              <a:t>ReLu</a:t>
            </a:r>
            <a:r>
              <a:rPr kumimoji="1" lang="zh-CN" altLang="en-US" sz="14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宋体" panose="02010600030101010101" pitchFamily="2" charset="-122"/>
              </a:rPr>
              <a:t>激活函数的优点</a:t>
            </a:r>
            <a:r>
              <a:rPr kumimoji="1" lang="zh-CN" altLang="en-US" sz="14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宋体" panose="02010600030101010101" pitchFamily="2" charset="-122"/>
              </a:rPr>
              <a:t>是：</a:t>
            </a:r>
            <a:endParaRPr kumimoji="1" lang="zh-CN" altLang="en-US" sz="14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宋体" panose="02010600030101010101" pitchFamily="2" charset="-122"/>
            </a:endParaRPr>
          </a:p>
          <a:p>
            <a:r>
              <a:rPr kumimoji="1" lang="zh-CN" altLang="en-US" sz="14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宋体" panose="02010600030101010101" pitchFamily="2" charset="-122"/>
              </a:rPr>
              <a:t> 使用梯度下降（</a:t>
            </a:r>
            <a:r>
              <a:rPr kumimoji="1" lang="en-GB" altLang="zh-CN" sz="14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宋体" panose="02010600030101010101" pitchFamily="2" charset="-122"/>
              </a:rPr>
              <a:t>GD</a:t>
            </a:r>
            <a:r>
              <a:rPr kumimoji="1" lang="zh-CN" altLang="en-GB" sz="14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宋体" panose="02010600030101010101" pitchFamily="2" charset="-122"/>
              </a:rPr>
              <a:t>）</a:t>
            </a:r>
            <a:r>
              <a:rPr kumimoji="1" lang="zh-CN" altLang="en-US" sz="14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宋体" panose="02010600030101010101" pitchFamily="2" charset="-122"/>
              </a:rPr>
              <a:t>法时，</a:t>
            </a:r>
            <a:r>
              <a:rPr kumimoji="1" lang="zh-CN" altLang="en-US" sz="14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宋体" panose="02010600030101010101" pitchFamily="2" charset="-122"/>
              </a:rPr>
              <a:t>收敛速度更快 </a:t>
            </a:r>
            <a:r>
              <a:rPr kumimoji="1" lang="zh-CN" altLang="en-US" sz="14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宋体" panose="02010600030101010101" pitchFamily="2" charset="-122"/>
              </a:rPr>
              <a:t> </a:t>
            </a:r>
            <a:endParaRPr kumimoji="1" lang="zh-CN" altLang="en-US" sz="14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宋体" panose="02010600030101010101" pitchFamily="2" charset="-122"/>
            </a:endParaRPr>
          </a:p>
          <a:p>
            <a:r>
              <a:rPr kumimoji="1" lang="zh-CN" altLang="en-US" sz="14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宋体" panose="02010600030101010101" pitchFamily="2" charset="-122"/>
              </a:rPr>
              <a:t>相比</a:t>
            </a:r>
            <a:r>
              <a:rPr kumimoji="1" lang="en-GB" altLang="zh-CN" sz="14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宋体" panose="02010600030101010101" pitchFamily="2" charset="-122"/>
              </a:rPr>
              <a:t>Relu</a:t>
            </a:r>
            <a:r>
              <a:rPr kumimoji="1" lang="zh-CN" altLang="en-US" sz="14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宋体" panose="02010600030101010101" pitchFamily="2" charset="-122"/>
              </a:rPr>
              <a:t>只需要一个门限值，即可以得到激活值，</a:t>
            </a:r>
            <a:r>
              <a:rPr kumimoji="1" lang="zh-CN" altLang="en-US" sz="14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宋体" panose="02010600030101010101" pitchFamily="2" charset="-122"/>
              </a:rPr>
              <a:t>计算速度更快  </a:t>
            </a:r>
            <a:endParaRPr kumimoji="1" lang="zh-CN" altLang="en-US" sz="14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宋体" panose="02010600030101010101" pitchFamily="2" charset="-122"/>
            </a:endParaRPr>
          </a:p>
          <a:p>
            <a:r>
              <a:rPr kumimoji="1" lang="zh-CN" altLang="en-US" sz="14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宋体" panose="02010600030101010101" pitchFamily="2" charset="-122"/>
              </a:rPr>
              <a:t> 缺点</a:t>
            </a:r>
            <a:r>
              <a:rPr kumimoji="1" lang="zh-CN" altLang="en-US" sz="14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宋体" panose="02010600030101010101" pitchFamily="2" charset="-122"/>
              </a:rPr>
              <a:t>是：  </a:t>
            </a:r>
            <a:r>
              <a:rPr kumimoji="1" lang="en-GB" altLang="zh-CN" sz="14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宋体" panose="02010600030101010101" pitchFamily="2" charset="-122"/>
              </a:rPr>
              <a:t>Relu</a:t>
            </a:r>
            <a:r>
              <a:rPr kumimoji="1" lang="zh-CN" altLang="en-US" sz="14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宋体" panose="02010600030101010101" pitchFamily="2" charset="-122"/>
              </a:rPr>
              <a:t>的输入值为负的时候，输出始终为</a:t>
            </a:r>
            <a:r>
              <a:rPr kumimoji="1" lang="en-US" altLang="zh-CN" sz="14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宋体" panose="02010600030101010101" pitchFamily="2" charset="-122"/>
              </a:rPr>
              <a:t>0</a:t>
            </a:r>
            <a:r>
              <a:rPr kumimoji="1" lang="zh-CN" altLang="en-US" sz="14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宋体" panose="02010600030101010101" pitchFamily="2" charset="-122"/>
              </a:rPr>
              <a:t>，其一阶导数也始终为</a:t>
            </a:r>
            <a:r>
              <a:rPr kumimoji="1" lang="en-US" altLang="zh-CN" sz="14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宋体" panose="02010600030101010101" pitchFamily="2" charset="-122"/>
              </a:rPr>
              <a:t>0</a:t>
            </a:r>
            <a:r>
              <a:rPr kumimoji="1" lang="zh-CN" altLang="en-US" sz="14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宋体" panose="02010600030101010101" pitchFamily="2" charset="-122"/>
              </a:rPr>
              <a:t>，这样会导致神经元不能更新参数，也就是神经元不学习了，这种现象叫做“</a:t>
            </a:r>
            <a:r>
              <a:rPr kumimoji="1" lang="en-GB" altLang="zh-CN" sz="14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宋体" panose="02010600030101010101" pitchFamily="2" charset="-122"/>
              </a:rPr>
              <a:t>Dead Neuron</a:t>
            </a:r>
            <a:r>
              <a:rPr kumimoji="1" lang="en-GB" altLang="zh-CN" sz="14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宋体" panose="02010600030101010101" pitchFamily="2" charset="-122"/>
              </a:rPr>
              <a:t>”</a:t>
            </a:r>
            <a:r>
              <a:rPr kumimoji="1" lang="zh-CN" altLang="en-GB" sz="14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宋体" panose="02010600030101010101" pitchFamily="2" charset="-122"/>
              </a:rPr>
              <a:t>。</a:t>
            </a:r>
            <a:endParaRPr kumimoji="1" lang="zh-CN" altLang="en-GB" sz="14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宋体" panose="02010600030101010101" pitchFamily="2" charset="-122"/>
            </a:endParaRPr>
          </a:p>
          <a:p>
            <a:r>
              <a:rPr kumimoji="1" lang="zh-CN" altLang="en-GB" sz="14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宋体" panose="02010600030101010101" pitchFamily="2" charset="-122"/>
              </a:rPr>
              <a:t> </a:t>
            </a:r>
            <a:r>
              <a:rPr kumimoji="1" lang="zh-CN" altLang="en-US" sz="14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宋体" panose="02010600030101010101" pitchFamily="2" charset="-122"/>
              </a:rPr>
              <a:t>为了解决</a:t>
            </a:r>
            <a:r>
              <a:rPr kumimoji="1" lang="en-GB" altLang="zh-CN" sz="14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宋体" panose="02010600030101010101" pitchFamily="2" charset="-122"/>
              </a:rPr>
              <a:t>Relu</a:t>
            </a:r>
            <a:r>
              <a:rPr kumimoji="1" lang="zh-CN" altLang="en-US" sz="14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宋体" panose="02010600030101010101" pitchFamily="2" charset="-122"/>
              </a:rPr>
              <a:t>函数这个缺点，在</a:t>
            </a:r>
            <a:r>
              <a:rPr kumimoji="1" lang="en-GB" altLang="zh-CN" sz="14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宋体" panose="02010600030101010101" pitchFamily="2" charset="-122"/>
              </a:rPr>
              <a:t>Relu</a:t>
            </a:r>
            <a:r>
              <a:rPr kumimoji="1" lang="zh-CN" altLang="en-US" sz="14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宋体" panose="02010600030101010101" pitchFamily="2" charset="-122"/>
              </a:rPr>
              <a:t>函数的负半区间引入一个泄露（</a:t>
            </a:r>
            <a:r>
              <a:rPr kumimoji="1" lang="en-GB" altLang="zh-CN" sz="14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宋体" panose="02010600030101010101" pitchFamily="2" charset="-122"/>
              </a:rPr>
              <a:t>Leaky</a:t>
            </a:r>
            <a:r>
              <a:rPr kumimoji="1" lang="zh-CN" altLang="en-GB" sz="14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宋体" panose="02010600030101010101" pitchFamily="2" charset="-122"/>
              </a:rPr>
              <a:t>）</a:t>
            </a:r>
            <a:r>
              <a:rPr kumimoji="1" lang="zh-CN" altLang="en-US" sz="14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宋体" panose="02010600030101010101" pitchFamily="2" charset="-122"/>
              </a:rPr>
              <a:t>值，所以称为</a:t>
            </a:r>
            <a:r>
              <a:rPr kumimoji="1" lang="en-GB" altLang="zh-CN" sz="14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宋体" panose="02010600030101010101" pitchFamily="2" charset="-122"/>
              </a:rPr>
              <a:t>Leaky </a:t>
            </a:r>
            <a:r>
              <a:rPr kumimoji="1" lang="en-GB" altLang="zh-CN" sz="14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宋体" panose="02010600030101010101" pitchFamily="2" charset="-122"/>
              </a:rPr>
              <a:t>Relu</a:t>
            </a:r>
            <a:r>
              <a:rPr kumimoji="1" lang="zh-CN" altLang="en-US" sz="14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宋体" panose="02010600030101010101" pitchFamily="2" charset="-122"/>
              </a:rPr>
              <a:t>函数</a:t>
            </a:r>
            <a:r>
              <a:rPr kumimoji="1" lang="zh-CN" altLang="en-US" sz="14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宋体" panose="02010600030101010101" pitchFamily="2" charset="-122"/>
              </a:rPr>
              <a:t>。</a:t>
            </a:r>
            <a:endParaRPr kumimoji="1" lang="zh-CN" altLang="en-US" sz="14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宋体" panose="02010600030101010101" pitchFamily="2" charset="-122"/>
            </a:endParaRP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9EBB296-32A9-5A48-BEA3-E3D1082E4F1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GB" altLang="zh-CN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宋体" panose="02010600030101010101" pitchFamily="2" charset="-122"/>
              </a:rPr>
              <a:t>out </a:t>
            </a:r>
            <a:r>
              <a:rPr lang="en-GB" altLang="zh-CN" dirty="0"/>
              <a:t>=</a:t>
            </a:r>
            <a:r>
              <a:rPr kumimoji="1" lang="en-GB" altLang="zh-CN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宋体" panose="02010600030101010101" pitchFamily="2" charset="-122"/>
              </a:rPr>
              <a:t> model(</a:t>
            </a:r>
            <a:r>
              <a:rPr kumimoji="1" lang="en-GB" altLang="zh-CN" sz="14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宋体" panose="02010600030101010101" pitchFamily="2" charset="-122"/>
              </a:rPr>
              <a:t>batch_x</a:t>
            </a:r>
            <a:r>
              <a:rPr kumimoji="1" lang="en-GB" altLang="zh-CN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宋体" panose="02010600030101010101" pitchFamily="2" charset="-122"/>
              </a:rPr>
              <a:t>)</a:t>
            </a:r>
            <a:endParaRPr kumimoji="1" lang="en-GB" altLang="zh-CN" sz="1400" kern="1200" dirty="0">
              <a:solidFill>
                <a:schemeClr val="tx1"/>
              </a:solidFill>
              <a:effectLst/>
              <a:latin typeface="+mn-lt"/>
              <a:ea typeface="+mn-ea"/>
              <a:cs typeface="宋体" panose="02010600030101010101" pitchFamily="2" charset="-122"/>
            </a:endParaRPr>
          </a:p>
          <a:p>
            <a:r>
              <a:rPr kumimoji="1" lang="en-GB" altLang="zh-CN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宋体" panose="02010600030101010101" pitchFamily="2" charset="-122"/>
              </a:rPr>
              <a:t>loss </a:t>
            </a:r>
            <a:r>
              <a:rPr lang="en-GB" altLang="zh-CN" dirty="0"/>
              <a:t>=</a:t>
            </a:r>
            <a:r>
              <a:rPr kumimoji="1" lang="en-GB" altLang="zh-CN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宋体" panose="02010600030101010101" pitchFamily="2" charset="-122"/>
              </a:rPr>
              <a:t> </a:t>
            </a:r>
            <a:r>
              <a:rPr kumimoji="1" lang="en-GB" altLang="zh-CN" sz="14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宋体" panose="02010600030101010101" pitchFamily="2" charset="-122"/>
              </a:rPr>
              <a:t>loss_func</a:t>
            </a:r>
            <a:r>
              <a:rPr kumimoji="1" lang="en-GB" altLang="zh-CN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宋体" panose="02010600030101010101" pitchFamily="2" charset="-122"/>
              </a:rPr>
              <a:t>(out, </a:t>
            </a:r>
            <a:r>
              <a:rPr kumimoji="1" lang="en-GB" altLang="zh-CN" sz="14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宋体" panose="02010600030101010101" pitchFamily="2" charset="-122"/>
              </a:rPr>
              <a:t>batch_y</a:t>
            </a:r>
            <a:r>
              <a:rPr kumimoji="1" lang="en-GB" altLang="zh-CN" sz="1400" kern="1200">
                <a:solidFill>
                  <a:schemeClr val="tx1"/>
                </a:solidFill>
                <a:effectLst/>
                <a:latin typeface="+mn-lt"/>
                <a:ea typeface="+mn-ea"/>
                <a:cs typeface="宋体" panose="02010600030101010101" pitchFamily="2" charset="-122"/>
              </a:rPr>
              <a:t>)</a:t>
            </a:r>
            <a:endParaRPr kumimoji="1" lang="en-GB" altLang="zh-CN" sz="1400" kern="1200" dirty="0">
              <a:solidFill>
                <a:schemeClr val="tx1"/>
              </a:solidFill>
              <a:effectLst/>
              <a:latin typeface="+mn-lt"/>
              <a:ea typeface="+mn-ea"/>
              <a:cs typeface="宋体" panose="02010600030101010101" pitchFamily="2" charset="-122"/>
            </a:endParaRPr>
          </a:p>
          <a:p>
            <a:r>
              <a:rPr kumimoji="1" lang="en-GB" altLang="zh-CN" sz="14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宋体" panose="02010600030101010101" pitchFamily="2" charset="-122"/>
              </a:rPr>
              <a:t>optimizer.zero_grad</a:t>
            </a:r>
            <a:r>
              <a:rPr kumimoji="1" lang="en-GB" altLang="zh-CN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宋体" panose="02010600030101010101" pitchFamily="2" charset="-122"/>
              </a:rPr>
              <a:t>() </a:t>
            </a:r>
            <a:endParaRPr kumimoji="1" lang="en-GB" altLang="zh-CN" sz="1400" kern="1200" dirty="0">
              <a:solidFill>
                <a:schemeClr val="tx1"/>
              </a:solidFill>
              <a:effectLst/>
              <a:latin typeface="+mn-lt"/>
              <a:ea typeface="+mn-ea"/>
              <a:cs typeface="宋体" panose="02010600030101010101" pitchFamily="2" charset="-122"/>
            </a:endParaRPr>
          </a:p>
          <a:p>
            <a:r>
              <a:rPr kumimoji="1" lang="en-US" altLang="en-GB" sz="14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宋体" panose="02010600030101010101" pitchFamily="2" charset="-122"/>
              </a:rPr>
              <a:t>l</a:t>
            </a:r>
            <a:r>
              <a:rPr kumimoji="1" lang="en-GB" altLang="zh-CN" sz="14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宋体" panose="02010600030101010101" pitchFamily="2" charset="-122"/>
              </a:rPr>
              <a:t>oss.backward</a:t>
            </a:r>
            <a:r>
              <a:rPr kumimoji="1" lang="en-GB" altLang="zh-CN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宋体" panose="02010600030101010101" pitchFamily="2" charset="-122"/>
              </a:rPr>
              <a:t>()</a:t>
            </a:r>
            <a:endParaRPr kumimoji="1" lang="en-GB" altLang="zh-CN" sz="1400" kern="1200" dirty="0">
              <a:solidFill>
                <a:schemeClr val="tx1"/>
              </a:solidFill>
              <a:effectLst/>
              <a:latin typeface="+mn-lt"/>
              <a:ea typeface="+mn-ea"/>
              <a:cs typeface="宋体" panose="02010600030101010101" pitchFamily="2" charset="-122"/>
            </a:endParaRPr>
          </a:p>
          <a:p>
            <a:r>
              <a:rPr kumimoji="1" lang="en-GB" altLang="zh-CN" sz="14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宋体" panose="02010600030101010101" pitchFamily="2" charset="-122"/>
              </a:rPr>
              <a:t>optimizer.step</a:t>
            </a:r>
            <a:r>
              <a:rPr kumimoji="1" lang="en-GB" altLang="zh-CN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宋体" panose="02010600030101010101" pitchFamily="2" charset="-122"/>
              </a:rPr>
              <a:t>()</a:t>
            </a:r>
            <a:endParaRPr kumimoji="1" lang="en-GB" altLang="zh-CN" sz="1400" kern="1200" dirty="0">
              <a:solidFill>
                <a:schemeClr val="tx1"/>
              </a:solidFill>
              <a:effectLst/>
              <a:latin typeface="+mn-lt"/>
              <a:ea typeface="+mn-ea"/>
              <a:cs typeface="宋体" panose="02010600030101010101" pitchFamily="2" charset="-122"/>
            </a:endParaRP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9EBB296-32A9-5A48-BEA3-E3D1082E4F1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9EBB296-32A9-5A48-BEA3-E3D1082E4F1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9EBB296-32A9-5A48-BEA3-E3D1082E4F1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GB" altLang="zh-CN" sz="14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宋体" panose="02010600030101010101" pitchFamily="2" charset="-122"/>
              </a:rPr>
              <a:t>Google TensorFlow </a:t>
            </a:r>
            <a:r>
              <a:rPr kumimoji="1" lang="zh-CN" altLang="en-US" sz="14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宋体" panose="02010600030101010101" pitchFamily="2" charset="-122"/>
              </a:rPr>
              <a:t>附加的工具 </a:t>
            </a:r>
            <a:r>
              <a:rPr kumimoji="1" lang="en-GB" altLang="zh-CN" sz="14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宋体" panose="02010600030101010101" pitchFamily="2" charset="-122"/>
              </a:rPr>
              <a:t>Tensorboard</a:t>
            </a:r>
            <a:r>
              <a:rPr kumimoji="1" lang="en-GB" altLang="zh-CN" sz="14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宋体" panose="02010600030101010101" pitchFamily="2" charset="-122"/>
              </a:rPr>
              <a:t> </a:t>
            </a:r>
            <a:r>
              <a:rPr kumimoji="1" lang="zh-CN" altLang="en-US" sz="14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宋体" panose="02010600030101010101" pitchFamily="2" charset="-122"/>
              </a:rPr>
              <a:t>是一個很好用的視覺化工具。他可以記錄數字，影像或者是聲音資訊，對於觀察類神經網路訓練的過程非常有幫助。</a:t>
            </a:r>
            <a:r>
              <a:rPr kumimoji="1" lang="en-GB" altLang="zh-CN" sz="14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宋体" panose="02010600030101010101" pitchFamily="2" charset="-122"/>
              </a:rPr>
              <a:t>  </a:t>
            </a:r>
            <a:endParaRPr kumimoji="1" lang="en-GB" altLang="zh-CN" sz="14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宋体" panose="02010600030101010101" pitchFamily="2" charset="-122"/>
            </a:endParaRPr>
          </a:p>
          <a:p>
            <a:r>
              <a:rPr kumimoji="1" lang="en-GB" altLang="zh-CN" sz="14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宋体" panose="02010600030101010101" pitchFamily="2" charset="-122"/>
              </a:rPr>
              <a:t>TensorboardX</a:t>
            </a:r>
            <a:r>
              <a:rPr kumimoji="1" lang="zh-CN" altLang="en-US" sz="14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宋体" panose="02010600030101010101" pitchFamily="2" charset="-122"/>
              </a:rPr>
              <a:t>可以提供中很多的可视化方式，本文主要介绍</a:t>
            </a:r>
            <a:r>
              <a:rPr kumimoji="1" lang="en-GB" altLang="zh-CN" sz="14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宋体" panose="02010600030101010101" pitchFamily="2" charset="-122"/>
              </a:rPr>
              <a:t>scalar </a:t>
            </a:r>
            <a:r>
              <a:rPr kumimoji="1" lang="zh-CN" altLang="en-US" sz="14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宋体" panose="02010600030101010101" pitchFamily="2" charset="-122"/>
              </a:rPr>
              <a:t>和 </a:t>
            </a:r>
            <a:r>
              <a:rPr kumimoji="1" lang="en-GB" altLang="zh-CN" sz="14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宋体" panose="02010600030101010101" pitchFamily="2" charset="-122"/>
              </a:rPr>
              <a:t>graph</a:t>
            </a:r>
            <a:r>
              <a:rPr kumimoji="1" lang="zh-CN" altLang="en-GB" sz="14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宋体" panose="02010600030101010101" pitchFamily="2" charset="-122"/>
              </a:rPr>
              <a:t>，</a:t>
            </a:r>
            <a:r>
              <a:rPr kumimoji="1" lang="zh-CN" altLang="en-US" sz="14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宋体" panose="02010600030101010101" pitchFamily="2" charset="-122"/>
              </a:rPr>
              <a:t>其他类型相似。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9EBB296-32A9-5A48-BEA3-E3D1082E4F1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9EBB296-32A9-5A48-BEA3-E3D1082E4F1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9EBB296-32A9-5A48-BEA3-E3D1082E4F1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GB" altLang="zh-CN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宋体" panose="02010600030101010101" pitchFamily="2" charset="-122"/>
              </a:rPr>
              <a:t>文档不够完善，但性能优异，几乎全平台支持（Caffe2），适合生产环境。</a:t>
            </a:r>
            <a:endParaRPr kumimoji="1" lang="en-GB" altLang="zh-CN" sz="1400" kern="1200" dirty="0">
              <a:solidFill>
                <a:schemeClr val="tx1"/>
              </a:solidFill>
              <a:effectLst/>
              <a:latin typeface="+mn-lt"/>
              <a:ea typeface="+mn-ea"/>
              <a:cs typeface="宋体" panose="02010600030101010101" pitchFamily="2" charset="-122"/>
            </a:endParaRPr>
          </a:p>
          <a:p>
            <a:endParaRPr lang="en-US" altLang="zh-CN" dirty="0"/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9EBB296-32A9-5A48-BEA3-E3D1082E4F1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Torch</a:t>
            </a:r>
            <a:r>
              <a:rPr lang="zh-CN" altLang="en-US" dirty="0"/>
              <a:t>与</a:t>
            </a:r>
            <a:r>
              <a:rPr lang="en-US" altLang="zh-CN" dirty="0"/>
              <a:t>LuaLua</a:t>
            </a:r>
            <a:r>
              <a:rPr lang="zh-CN" altLang="en-US" dirty="0"/>
              <a:t>在</a:t>
            </a:r>
            <a:r>
              <a:rPr lang="en-US" altLang="zh-CN" dirty="0"/>
              <a:t>Torch</a:t>
            </a:r>
            <a:r>
              <a:rPr lang="zh-CN" altLang="en-US" dirty="0"/>
              <a:t>中扮演了一个重要角色，</a:t>
            </a:r>
            <a:r>
              <a:rPr lang="en-US" altLang="zh-CN" dirty="0"/>
              <a:t>Torch</a:t>
            </a:r>
            <a:r>
              <a:rPr lang="zh-CN" altLang="en-US" dirty="0"/>
              <a:t>认为</a:t>
            </a:r>
            <a:r>
              <a:rPr lang="en-US" altLang="zh-CN" dirty="0" err="1"/>
              <a:t>LuaJIT</a:t>
            </a:r>
            <a:r>
              <a:rPr lang="zh-CN" altLang="en-US" dirty="0"/>
              <a:t>是那个“合适的脚本语言”，</a:t>
            </a:r>
            <a:r>
              <a:rPr lang="en-US" altLang="zh-CN" dirty="0" err="1"/>
              <a:t>LuaJIT</a:t>
            </a:r>
            <a:r>
              <a:rPr lang="zh-CN" altLang="en-US" dirty="0"/>
              <a:t>的优势如下快速，并且拥有一个透明的</a:t>
            </a:r>
            <a:r>
              <a:rPr lang="en-US" altLang="zh-CN" dirty="0"/>
              <a:t>JIT</a:t>
            </a:r>
            <a:r>
              <a:rPr lang="zh-CN" altLang="en-US" dirty="0"/>
              <a:t>编译器像</a:t>
            </a:r>
            <a:r>
              <a:rPr lang="en-US" altLang="zh-CN" dirty="0"/>
              <a:t>Python</a:t>
            </a:r>
            <a:r>
              <a:rPr lang="zh-CN" altLang="en-US" dirty="0"/>
              <a:t>一样简单而且可读和</a:t>
            </a:r>
            <a:r>
              <a:rPr lang="en-US" altLang="zh-CN" dirty="0"/>
              <a:t>C</a:t>
            </a:r>
            <a:r>
              <a:rPr lang="zh-CN" altLang="en-US" dirty="0"/>
              <a:t>语言的接口非常干净和简单可嵌入到任何环境中，比如</a:t>
            </a:r>
            <a:r>
              <a:rPr lang="en-US" altLang="zh-CN" dirty="0" err="1"/>
              <a:t>iphone</a:t>
            </a:r>
            <a:r>
              <a:rPr lang="zh-CN" altLang="en-US" dirty="0"/>
              <a:t>的引用，视频游戏或者</a:t>
            </a:r>
            <a:r>
              <a:rPr lang="en-US" altLang="zh-CN" dirty="0"/>
              <a:t>web</a:t>
            </a:r>
            <a:r>
              <a:rPr lang="zh-CN" altLang="en-US" dirty="0"/>
              <a:t>后端等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9EBB296-32A9-5A48-BEA3-E3D1082E4F1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sz="14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宋体" panose="02010600030101010101" pitchFamily="2" charset="-122"/>
              </a:rPr>
              <a:t>不完美但最流行的深度学习框架，社区强大，适合生产环境。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9EBB296-32A9-5A48-BEA3-E3D1082E4F1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GB" altLang="zh-CN" sz="14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宋体" panose="02010600030101010101" pitchFamily="2" charset="-122"/>
              </a:rPr>
              <a:t>PyTorch</a:t>
            </a:r>
            <a:r>
              <a:rPr kumimoji="1" lang="en-GB" altLang="zh-CN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宋体" panose="02010600030101010101" pitchFamily="2" charset="-122"/>
              </a:rPr>
              <a:t> </a:t>
            </a:r>
            <a:r>
              <a:rPr kumimoji="1" lang="zh-CN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宋体" panose="02010600030101010101" pitchFamily="2" charset="-122"/>
              </a:rPr>
              <a:t>提供一种较低级别的方法，对于更具备数学背景的用户来讲灵活性更强。</a:t>
            </a:r>
            <a:endParaRPr kumimoji="1" lang="zh-CN" altLang="en-US" sz="1400" kern="1200" dirty="0">
              <a:solidFill>
                <a:schemeClr val="tx1"/>
              </a:solidFill>
              <a:effectLst/>
              <a:latin typeface="+mn-lt"/>
              <a:ea typeface="+mn-ea"/>
              <a:cs typeface="宋体" panose="02010600030101010101" pitchFamily="2" charset="-122"/>
            </a:endParaRPr>
          </a:p>
          <a:p>
            <a:r>
              <a:rPr kumimoji="1" lang="en-GB" altLang="zh-CN" sz="14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宋体" panose="02010600030101010101" pitchFamily="2" charset="-122"/>
              </a:rPr>
              <a:t>PyTorch</a:t>
            </a:r>
            <a:r>
              <a:rPr kumimoji="1" lang="en-GB" altLang="zh-CN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宋体" panose="02010600030101010101" pitchFamily="2" charset="-122"/>
              </a:rPr>
              <a:t> </a:t>
            </a:r>
            <a:r>
              <a:rPr kumimoji="1" lang="zh-CN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宋体" panose="02010600030101010101" pitchFamily="2" charset="-122"/>
              </a:rPr>
              <a:t>提供一个相对较低级别的实验环境，使用户可以更加自由地写自定义层、查看数值优化任务。当你可以使用 </a:t>
            </a:r>
            <a:r>
              <a:rPr kumimoji="1" lang="en-GB" altLang="zh-CN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宋体" panose="02010600030101010101" pitchFamily="2" charset="-122"/>
              </a:rPr>
              <a:t>Python </a:t>
            </a:r>
            <a:r>
              <a:rPr kumimoji="1" lang="zh-CN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宋体" panose="02010600030101010101" pitchFamily="2" charset="-122"/>
              </a:rPr>
              <a:t>的全部能量，访问使用的所有函数的核心，则复杂架构的开发更加直接。这自然会以冗长为代价。</a:t>
            </a:r>
            <a:endParaRPr kumimoji="1" lang="zh-CN" altLang="en-US" sz="1400" kern="1200" dirty="0">
              <a:solidFill>
                <a:schemeClr val="tx1"/>
              </a:solidFill>
              <a:effectLst/>
              <a:latin typeface="+mn-lt"/>
              <a:ea typeface="+mn-ea"/>
              <a:cs typeface="宋体" panose="02010600030101010101" pitchFamily="2" charset="-122"/>
            </a:endParaRP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9EBB296-32A9-5A48-BEA3-E3D1082E4F1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文档略混乱，但分布式性能强大，语言支持最多，适合AWS云平台使用。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>
              <a:defRPr/>
            </a:pPr>
            <a:fld id="{09EBB296-32A9-5A48-BEA3-E3D1082E4F1B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dirty="0" err="1">
                <a:solidFill>
                  <a:srgbClr val="000000"/>
                </a:solidFill>
                <a:latin typeface="宋体" panose="02010600030101010101" pitchFamily="2" charset="-122"/>
                <a:ea typeface="+mn-ea"/>
                <a:cs typeface="宋体" panose="02010600030101010101" pitchFamily="2" charset="-122"/>
              </a:rPr>
              <a:t>conda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+mn-ea"/>
                <a:cs typeface="宋体" panose="02010600030101010101" pitchFamily="2" charset="-122"/>
              </a:rPr>
              <a:t> create -n </a:t>
            </a:r>
            <a:r>
              <a:rPr lang="en-US" altLang="zh-CN" dirty="0" err="1">
                <a:solidFill>
                  <a:srgbClr val="000000"/>
                </a:solidFill>
                <a:latin typeface="宋体" panose="02010600030101010101" pitchFamily="2" charset="-122"/>
                <a:ea typeface="+mn-ea"/>
                <a:cs typeface="宋体" panose="02010600030101010101" pitchFamily="2" charset="-122"/>
              </a:rPr>
              <a:t>pytorch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+mn-ea"/>
                <a:cs typeface="宋体" panose="02010600030101010101" pitchFamily="2" charset="-122"/>
              </a:rPr>
              <a:t> python=3.7</a:t>
            </a:r>
            <a:endParaRPr lang="en-US" altLang="zh-CN" dirty="0">
              <a:solidFill>
                <a:srgbClr val="000000"/>
              </a:solidFill>
              <a:latin typeface="宋体" panose="02010600030101010101" pitchFamily="2" charset="-122"/>
              <a:ea typeface="+mn-ea"/>
              <a:cs typeface="宋体" panose="02010600030101010101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2400" dirty="0" err="1">
                <a:solidFill>
                  <a:srgbClr val="000000"/>
                </a:solidFill>
                <a:latin typeface="Menlo" panose="020B0609030804020204" pitchFamily="49" charset="0"/>
                <a:ea typeface="+mn-ea"/>
                <a:cs typeface="宋体" panose="02010600030101010101" pitchFamily="2" charset="-122"/>
              </a:rPr>
              <a:t>conda</a:t>
            </a:r>
            <a:r>
              <a:rPr lang="en-US" altLang="zh-CN" sz="2400" dirty="0">
                <a:solidFill>
                  <a:srgbClr val="000000"/>
                </a:solidFill>
                <a:latin typeface="Menlo" panose="020B0609030804020204" pitchFamily="49" charset="0"/>
                <a:ea typeface="+mn-ea"/>
                <a:cs typeface="宋体" panose="02010600030101010101" pitchFamily="2" charset="-122"/>
              </a:rPr>
              <a:t> env list</a:t>
            </a:r>
            <a:endParaRPr lang="zh-CN" altLang="zh-CN" sz="2000" dirty="0">
              <a:effectLst/>
              <a:latin typeface="宋体" panose="02010600030101010101" pitchFamily="2" charset="-122"/>
              <a:ea typeface="+mn-ea"/>
              <a:cs typeface="宋体" panose="02010600030101010101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lang="zh-CN" altLang="zh-CN" sz="2400" dirty="0">
              <a:effectLst/>
              <a:latin typeface="宋体" panose="02010600030101010101" pitchFamily="2" charset="-122"/>
              <a:ea typeface="+mn-ea"/>
              <a:cs typeface="宋体" panose="02010600030101010101" pitchFamily="2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9EBB296-32A9-5A48-BEA3-E3D1082E4F1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err="1"/>
              <a:t>conda</a:t>
            </a:r>
            <a:r>
              <a:rPr kumimoji="1" lang="en-US" altLang="zh-CN" dirty="0"/>
              <a:t> activate </a:t>
            </a:r>
            <a:r>
              <a:rPr kumimoji="1" lang="en-US" altLang="zh-CN" dirty="0" err="1"/>
              <a:t>pytorch</a:t>
            </a:r>
            <a:endParaRPr kumimoji="1" lang="en-US" altLang="zh-CN" dirty="0"/>
          </a:p>
          <a:p>
            <a:r>
              <a:rPr kumimoji="1" lang="en-US" altLang="zh-CN" dirty="0"/>
              <a:t>anaconda show anaconda/</a:t>
            </a:r>
            <a:r>
              <a:rPr kumimoji="1" lang="en-US" altLang="zh-CN" dirty="0" err="1"/>
              <a:t>pytorch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9EBB296-32A9-5A48-BEA3-E3D1082E4F1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9550" cy="147161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30388" y="3887788"/>
            <a:ext cx="8537575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CN" altLang="en-US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683720-D202-D144-AE38-207F41A40DED}" type="datetime1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7188" y="6357938"/>
            <a:ext cx="3863975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FD8B1E-252B-6841-B1D4-B9F5B081E9D0}" type="slidenum">
              <a:rPr kumimoji="1" lang="zh-CN" altLang="en-US" smtClean="0"/>
            </a:fld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333450"/>
            <a:ext cx="10979150" cy="720080"/>
          </a:xfrm>
        </p:spPr>
        <p:txBody>
          <a:bodyPr/>
          <a:lstStyle>
            <a:lvl1pPr algn="l">
              <a:defRPr lang="zh-CN" altLang="en-US" sz="2800" b="1" kern="1200" spc="225" dirty="0">
                <a:solidFill>
                  <a:srgbClr val="0259B3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DD2823C-A920-B649-9E09-EA158251CC57}" type="datetime1">
              <a:rPr lang="zh-CN" altLang="en-US" smtClean="0"/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167188" y="6357938"/>
            <a:ext cx="3863975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9339535" y="6497780"/>
            <a:ext cx="2846387" cy="321476"/>
          </a:xfrm>
        </p:spPr>
        <p:txBody>
          <a:bodyPr/>
          <a:lstStyle>
            <a:lvl1pPr>
              <a:defRPr b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>
              <a:defRPr/>
            </a:pPr>
            <a:fld id="{B35901BC-4697-634B-B237-19528C62CAD5}" type="slidenum">
              <a:rPr lang="zh-CN" altLang="en-US" smtClean="0"/>
            </a:fld>
            <a:endParaRPr lang="zh-CN" altLang="en-US" dirty="0"/>
          </a:p>
        </p:txBody>
      </p:sp>
      <p:sp>
        <p:nvSpPr>
          <p:cNvPr id="8" name="内容占位符 7"/>
          <p:cNvSpPr>
            <a:spLocks noGrp="1"/>
          </p:cNvSpPr>
          <p:nvPr>
            <p:ph sz="quarter" idx="13"/>
          </p:nvPr>
        </p:nvSpPr>
        <p:spPr>
          <a:xfrm>
            <a:off x="626541" y="1053530"/>
            <a:ext cx="10945242" cy="5041454"/>
          </a:xfrm>
        </p:spPr>
        <p:txBody>
          <a:bodyPr/>
          <a:lstStyle>
            <a:lvl1pPr marL="457200" indent="-457200" algn="l" defTabSz="1085850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kumimoji="1" lang="zh-CN" altLang="en-US" sz="2400" kern="12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  <a:lvl2pPr algn="l" defTabSz="1085850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defRPr kumimoji="1" lang="zh-CN" altLang="en-US" sz="2400" kern="12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2pPr>
            <a:lvl3pPr marL="1346200" indent="-454025" algn="l" defTabSz="1085850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kumimoji="1" lang="zh-CN" altLang="en-US" sz="2400" kern="12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3pPr>
            <a:lvl4pPr marL="1697355" indent="-351155" algn="l" defTabSz="1085850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/>
              <a:buChar char="•"/>
              <a:defRPr kumimoji="1" lang="zh-CN" altLang="en-US" sz="2400" kern="12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4pPr>
            <a:lvl5pPr marL="2062480" indent="-365125" algn="l" defTabSz="1085850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defRPr kumimoji="1" lang="zh-CN" altLang="en-US" sz="2400" kern="1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5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zh-CN" altLang="en-US" dirty="0"/>
          </a:p>
          <a:p>
            <a:pPr lvl="1"/>
            <a:r>
              <a:rPr kumimoji="1" lang="zh-CN" altLang="en-US" dirty="0"/>
              <a:t>二级</a:t>
            </a:r>
            <a:endParaRPr kumimoji="1" lang="zh-CN" altLang="en-US" dirty="0"/>
          </a:p>
          <a:p>
            <a:pPr lvl="2"/>
            <a:r>
              <a:rPr kumimoji="1" lang="zh-CN" altLang="en-US" dirty="0"/>
              <a:t>三级</a:t>
            </a:r>
            <a:endParaRPr kumimoji="1" lang="zh-CN" altLang="en-US" dirty="0"/>
          </a:p>
          <a:p>
            <a:pPr lvl="3"/>
            <a:r>
              <a:rPr kumimoji="1" lang="zh-CN" altLang="en-US" dirty="0"/>
              <a:t>四级</a:t>
            </a:r>
            <a:endParaRPr kumimoji="1" lang="zh-CN" altLang="en-US" dirty="0"/>
          </a:p>
          <a:p>
            <a:pPr lvl="4"/>
            <a:r>
              <a:rPr kumimoji="1" lang="zh-CN" altLang="en-US" dirty="0"/>
              <a:t>五级</a:t>
            </a:r>
            <a:endParaRPr kumimoji="1" lang="zh-CN" altLang="en-US" dirty="0"/>
          </a:p>
        </p:txBody>
      </p:sp>
      <p:cxnSp>
        <p:nvCxnSpPr>
          <p:cNvPr id="9" name="直接连接符 7"/>
          <p:cNvCxnSpPr/>
          <p:nvPr userDrawn="1"/>
        </p:nvCxnSpPr>
        <p:spPr>
          <a:xfrm>
            <a:off x="626567" y="981522"/>
            <a:ext cx="10945216" cy="0"/>
          </a:xfrm>
          <a:prstGeom prst="line">
            <a:avLst/>
          </a:prstGeom>
          <a:ln w="28575">
            <a:solidFill>
              <a:srgbClr val="0259B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333450"/>
            <a:ext cx="10979150" cy="720080"/>
          </a:xfrm>
        </p:spPr>
        <p:txBody>
          <a:bodyPr/>
          <a:lstStyle>
            <a:lvl1pPr algn="l">
              <a:defRPr lang="zh-CN" altLang="en-US" sz="2800" b="1" kern="1200" spc="225" dirty="0">
                <a:solidFill>
                  <a:srgbClr val="0259B3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DD2823C-A920-B649-9E09-EA158251CC57}" type="datetime1">
              <a:rPr lang="zh-CN" altLang="en-US" smtClean="0"/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9339535" y="6497780"/>
            <a:ext cx="2846387" cy="321476"/>
          </a:xfrm>
        </p:spPr>
        <p:txBody>
          <a:bodyPr/>
          <a:lstStyle>
            <a:lvl1pPr>
              <a:defRPr b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>
              <a:defRPr/>
            </a:pPr>
            <a:fld id="{B35901BC-4697-634B-B237-19528C62CAD5}" type="slidenum">
              <a:rPr lang="zh-CN" altLang="en-US" smtClean="0"/>
            </a:fld>
            <a:endParaRPr lang="zh-CN" altLang="en-US" dirty="0"/>
          </a:p>
        </p:txBody>
      </p:sp>
      <p:sp>
        <p:nvSpPr>
          <p:cNvPr id="8" name="内容占位符 7"/>
          <p:cNvSpPr>
            <a:spLocks noGrp="1"/>
          </p:cNvSpPr>
          <p:nvPr>
            <p:ph sz="quarter" idx="13"/>
          </p:nvPr>
        </p:nvSpPr>
        <p:spPr>
          <a:xfrm>
            <a:off x="626541" y="1053530"/>
            <a:ext cx="10945242" cy="5041454"/>
          </a:xfrm>
        </p:spPr>
        <p:txBody>
          <a:bodyPr/>
          <a:lstStyle>
            <a:lvl1pPr marL="457200" indent="-457200" algn="l" defTabSz="1085850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kumimoji="1" lang="zh-CN" altLang="en-US" sz="2400" kern="12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  <a:lvl2pPr algn="l" defTabSz="1085850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defRPr kumimoji="1" lang="zh-CN" altLang="en-US" sz="2400" kern="12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2pPr>
            <a:lvl3pPr marL="1346200" indent="-454025" algn="l" defTabSz="1085850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kumimoji="1" lang="zh-CN" altLang="en-US" sz="2400" kern="12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3pPr>
            <a:lvl4pPr marL="1697355" indent="-351155" algn="l" defTabSz="1085850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/>
              <a:buChar char="•"/>
              <a:defRPr kumimoji="1" lang="zh-CN" altLang="en-US" sz="2400" kern="12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4pPr>
            <a:lvl5pPr marL="2062480" indent="-365125" algn="l" defTabSz="1085850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defRPr kumimoji="1" lang="zh-CN" altLang="en-US" sz="2400" kern="1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5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zh-CN" altLang="en-US" dirty="0"/>
          </a:p>
          <a:p>
            <a:pPr lvl="1"/>
            <a:r>
              <a:rPr kumimoji="1" lang="zh-CN" altLang="en-US" dirty="0"/>
              <a:t>二级</a:t>
            </a:r>
            <a:endParaRPr kumimoji="1" lang="zh-CN" altLang="en-US" dirty="0"/>
          </a:p>
          <a:p>
            <a:pPr lvl="2"/>
            <a:r>
              <a:rPr kumimoji="1" lang="zh-CN" altLang="en-US" dirty="0"/>
              <a:t>三级</a:t>
            </a:r>
            <a:endParaRPr kumimoji="1" lang="zh-CN" altLang="en-US" dirty="0"/>
          </a:p>
          <a:p>
            <a:pPr lvl="3"/>
            <a:r>
              <a:rPr kumimoji="1" lang="zh-CN" altLang="en-US" dirty="0"/>
              <a:t>四级</a:t>
            </a:r>
            <a:endParaRPr kumimoji="1" lang="zh-CN" altLang="en-US" dirty="0"/>
          </a:p>
          <a:p>
            <a:pPr lvl="4"/>
            <a:r>
              <a:rPr kumimoji="1" lang="zh-CN" altLang="en-US" dirty="0"/>
              <a:t>五级</a:t>
            </a:r>
            <a:endParaRPr kumimoji="1" lang="zh-CN" altLang="en-US" dirty="0"/>
          </a:p>
        </p:txBody>
      </p:sp>
      <p:cxnSp>
        <p:nvCxnSpPr>
          <p:cNvPr id="9" name="直接连接符 7"/>
          <p:cNvCxnSpPr/>
          <p:nvPr userDrawn="1"/>
        </p:nvCxnSpPr>
        <p:spPr>
          <a:xfrm>
            <a:off x="626567" y="981522"/>
            <a:ext cx="10945216" cy="0"/>
          </a:xfrm>
          <a:prstGeom prst="line">
            <a:avLst/>
          </a:prstGeom>
          <a:ln w="28575">
            <a:solidFill>
              <a:srgbClr val="0259B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4" Type="http://schemas.openxmlformats.org/officeDocument/2006/relationships/theme" Target="../theme/theme1.xml"/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4" Type="http://schemas.openxmlformats.org/officeDocument/2006/relationships/theme" Target="../theme/theme2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915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9150" cy="45275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7938"/>
            <a:ext cx="28463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BD7829-5952-6D43-A079-C574AE98EC85}" type="datetime1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42363" y="6357938"/>
            <a:ext cx="28463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FD8B1E-252B-6841-B1D4-B9F5B081E9D0}" type="slidenum">
              <a:rPr kumimoji="1" lang="zh-CN" altLang="en-US" smtClean="0"/>
            </a:fld>
            <a:endParaRPr kumimoji="1" lang="zh-CN" altLang="en-US"/>
          </a:p>
        </p:txBody>
      </p:sp>
      <p:sp>
        <p:nvSpPr>
          <p:cNvPr id="8" name="标题占位符 1"/>
          <p:cNvSpPr txBox="1"/>
          <p:nvPr userDrawn="1"/>
        </p:nvSpPr>
        <p:spPr bwMode="auto">
          <a:xfrm>
            <a:off x="609600" y="274638"/>
            <a:ext cx="10979150" cy="11430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9" name="文本占位符 2"/>
          <p:cNvSpPr txBox="1"/>
          <p:nvPr userDrawn="1"/>
        </p:nvSpPr>
        <p:spPr bwMode="auto">
          <a:xfrm>
            <a:off x="609600" y="1600200"/>
            <a:ext cx="10979150" cy="452596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10" name="日期占位符 3"/>
          <p:cNvSpPr txBox="1"/>
          <p:nvPr userDrawn="1"/>
        </p:nvSpPr>
        <p:spPr>
          <a:xfrm>
            <a:off x="609600" y="6356350"/>
            <a:ext cx="2846388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rgbClr val="898989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marL="542925" indent="-8572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2pPr>
            <a:lvl3pPr marL="1087755" indent="-17335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3pPr>
            <a:lvl4pPr marL="1631950" indent="-26035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4pPr>
            <a:lvl5pPr marL="2176780" indent="-34798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9pPr>
          </a:lstStyle>
          <a:p>
            <a:fld id="{06CF9492-2A08-D240-93AC-2BA4A373B040}" type="datetimeFigureOut">
              <a:rPr lang="zh-CN" altLang="en-US" smtClean="0"/>
            </a:fld>
            <a:endParaRPr lang="zh-CN" altLang="en-US"/>
          </a:p>
        </p:txBody>
      </p:sp>
      <p:sp>
        <p:nvSpPr>
          <p:cNvPr id="11" name="幻灯片编号占位符 5"/>
          <p:cNvSpPr txBox="1"/>
          <p:nvPr userDrawn="1"/>
        </p:nvSpPr>
        <p:spPr>
          <a:xfrm>
            <a:off x="8742363" y="6356350"/>
            <a:ext cx="2846387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defPPr>
              <a:defRPr lang="zh-CN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rgbClr val="898989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marL="542925" indent="-8572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2pPr>
            <a:lvl3pPr marL="1087755" indent="-17335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3pPr>
            <a:lvl4pPr marL="1631950" indent="-26035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4pPr>
            <a:lvl5pPr marL="2176780" indent="-34798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9pPr>
          </a:lstStyle>
          <a:p>
            <a:fld id="{55E955C5-77DE-B04C-B288-6CD8E4EE8101}" type="slidenum">
              <a:rPr lang="zh-CN" altLang="en-US" smtClean="0"/>
            </a:fld>
            <a:endParaRPr lang="zh-CN" altLang="en-US"/>
          </a:p>
        </p:txBody>
      </p:sp>
      <p:sp>
        <p:nvSpPr>
          <p:cNvPr id="21" name="矩形 20"/>
          <p:cNvSpPr/>
          <p:nvPr userDrawn="1"/>
        </p:nvSpPr>
        <p:spPr>
          <a:xfrm>
            <a:off x="0" y="-1"/>
            <a:ext cx="12205734" cy="6866972"/>
          </a:xfrm>
          <a:prstGeom prst="rect">
            <a:avLst/>
          </a:prstGeom>
          <a:solidFill>
            <a:srgbClr val="0259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1845618"/>
            <a:ext cx="12198350" cy="2023189"/>
          </a:xfrm>
          <a:prstGeom prst="rect">
            <a:avLst/>
          </a:prstGeom>
        </p:spPr>
      </p:pic>
      <p:cxnSp>
        <p:nvCxnSpPr>
          <p:cNvPr id="13" name="直线连接符 12"/>
          <p:cNvCxnSpPr/>
          <p:nvPr userDrawn="1"/>
        </p:nvCxnSpPr>
        <p:spPr>
          <a:xfrm>
            <a:off x="0" y="1845618"/>
            <a:ext cx="12198350" cy="0"/>
          </a:xfrm>
          <a:prstGeom prst="line">
            <a:avLst/>
          </a:prstGeom>
          <a:ln w="76200" cmpd="sng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直线连接符 19"/>
          <p:cNvCxnSpPr/>
          <p:nvPr userDrawn="1"/>
        </p:nvCxnSpPr>
        <p:spPr>
          <a:xfrm>
            <a:off x="0" y="3861842"/>
            <a:ext cx="12198350" cy="0"/>
          </a:xfrm>
          <a:prstGeom prst="line">
            <a:avLst/>
          </a:prstGeom>
          <a:ln w="76200" cmpd="sng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 panose="020B0604020202020204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 panose="020B0604020202020204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 panose="020B0604020202020204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 panose="020B0604020202020204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9150" cy="1143000"/>
          </a:xfrm>
          <a:prstGeom prst="rect">
            <a:avLst/>
          </a:prstGeom>
          <a:noFill/>
          <a:ln>
            <a:noFill/>
          </a:ln>
        </p:spPr>
        <p:txBody>
          <a:bodyPr vert="horz" wrap="square" lIns="108726" tIns="54367" rIns="108726" bIns="54367" numCol="1" anchor="ctr" anchorCtr="0" compatLnSpc="1"/>
          <a:lstStyle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609600" y="1600200"/>
            <a:ext cx="10979150" cy="4527550"/>
          </a:xfrm>
          <a:prstGeom prst="rect">
            <a:avLst/>
          </a:prstGeom>
          <a:noFill/>
          <a:ln>
            <a:noFill/>
          </a:ln>
        </p:spPr>
        <p:txBody>
          <a:bodyPr vert="horz" wrap="square" lIns="108726" tIns="54367" rIns="108726" bIns="54367" numCol="1" anchor="t" anchorCtr="0" compatLnSpc="1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7938"/>
            <a:ext cx="2846388" cy="365125"/>
          </a:xfrm>
          <a:prstGeom prst="rect">
            <a:avLst/>
          </a:prstGeom>
        </p:spPr>
        <p:txBody>
          <a:bodyPr vert="horz" wrap="square" lIns="108726" tIns="54367" rIns="108726" bIns="54367" numCol="1" anchor="ctr" anchorCtr="0" compatLnSpc="1"/>
          <a:lstStyle>
            <a:lvl1pPr>
              <a:defRPr sz="14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019B9FBB-3D50-7540-93FE-D443DDB4A830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7188" y="6357938"/>
            <a:ext cx="3863975" cy="365125"/>
          </a:xfrm>
          <a:prstGeom prst="rect">
            <a:avLst/>
          </a:prstGeom>
        </p:spPr>
        <p:txBody>
          <a:bodyPr vert="horz" lIns="108726" tIns="54367" rIns="108726" bIns="54367" rtlCol="0" anchor="ctr"/>
          <a:lstStyle>
            <a:lvl1pPr algn="ctr">
              <a:defRPr sz="14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42363" y="6357938"/>
            <a:ext cx="2846387" cy="365125"/>
          </a:xfrm>
          <a:prstGeom prst="rect">
            <a:avLst/>
          </a:prstGeom>
        </p:spPr>
        <p:txBody>
          <a:bodyPr vert="horz" wrap="square" lIns="108726" tIns="54367" rIns="108726" bIns="54367" numCol="1" anchor="ctr" anchorCtr="0" compatLnSpc="1"/>
          <a:lstStyle>
            <a:lvl1pPr algn="r">
              <a:defRPr sz="14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6521CC66-464A-4A41-AAE4-9BBA816274EF}" type="slidenum">
              <a:rPr lang="zh-CN" altLang="en-US"/>
            </a:fld>
            <a:endParaRPr lang="zh-CN" altLang="en-US"/>
          </a:p>
        </p:txBody>
      </p:sp>
      <p:cxnSp>
        <p:nvCxnSpPr>
          <p:cNvPr id="7" name="直接连接符 8"/>
          <p:cNvCxnSpPr/>
          <p:nvPr userDrawn="1"/>
        </p:nvCxnSpPr>
        <p:spPr>
          <a:xfrm>
            <a:off x="409575" y="333375"/>
            <a:ext cx="8437563" cy="0"/>
          </a:xfrm>
          <a:prstGeom prst="line">
            <a:avLst/>
          </a:prstGeom>
          <a:ln w="3175">
            <a:solidFill>
              <a:srgbClr val="C8C8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 40"/>
          <p:cNvGrpSpPr/>
          <p:nvPr userDrawn="1"/>
        </p:nvGrpSpPr>
        <p:grpSpPr bwMode="auto">
          <a:xfrm>
            <a:off x="9018588" y="139700"/>
            <a:ext cx="3049587" cy="363538"/>
            <a:chOff x="6933991" y="267404"/>
            <a:chExt cx="3995205" cy="476545"/>
          </a:xfrm>
        </p:grpSpPr>
        <p:pic>
          <p:nvPicPr>
            <p:cNvPr id="13" name="图片 41" descr="器材logo.gif"/>
            <p:cNvPicPr>
              <a:picLocks noChangeAspect="1"/>
            </p:cNvPicPr>
            <p:nvPr/>
          </p:nvPicPr>
          <p:blipFill>
            <a:blip r:embed="rId2" cstate="email"/>
            <a:srcRect l="5676" t="11179" r="7053" b="14523"/>
            <a:stretch>
              <a:fillRect/>
            </a:stretch>
          </p:blipFill>
          <p:spPr bwMode="auto">
            <a:xfrm>
              <a:off x="6933991" y="267404"/>
              <a:ext cx="2328362" cy="476545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4" name="Straight Connector 8"/>
            <p:cNvCxnSpPr/>
            <p:nvPr/>
          </p:nvCxnSpPr>
          <p:spPr>
            <a:xfrm rot="5400000">
              <a:off x="9162341" y="505676"/>
              <a:ext cx="355847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5" name="图片 44" descr="公司简体logo（ai格式）.ai-01.png"/>
            <p:cNvPicPr>
              <a:picLocks noChangeAspect="1"/>
            </p:cNvPicPr>
            <p:nvPr/>
          </p:nvPicPr>
          <p:blipFill>
            <a:blip r:embed="rId3" cstate="email"/>
            <a:srcRect l="32922" t="37849" r="34732" b="47720"/>
            <a:stretch>
              <a:fillRect/>
            </a:stretch>
          </p:blipFill>
          <p:spPr bwMode="auto">
            <a:xfrm>
              <a:off x="9418398" y="267404"/>
              <a:ext cx="1510798" cy="47654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</p:sldLayoutIdLst>
  <p:hf hdr="0" ftr="0" dt="0"/>
  <p:txStyles>
    <p:titleStyle>
      <a:lvl1pPr algn="ctr" defTabSz="1085850" rtl="0" eaLnBrk="0" fontAlgn="base" hangingPunct="0">
        <a:spcBef>
          <a:spcPct val="0"/>
        </a:spcBef>
        <a:spcAft>
          <a:spcPct val="0"/>
        </a:spcAft>
        <a:defRPr kumimoji="1" sz="5200" kern="1200">
          <a:solidFill>
            <a:schemeClr val="tx1"/>
          </a:solidFill>
          <a:latin typeface="+mj-lt"/>
          <a:ea typeface="+mj-ea"/>
          <a:cs typeface="宋体" panose="02010600030101010101" pitchFamily="2" charset="-122"/>
        </a:defRPr>
      </a:lvl1pPr>
      <a:lvl2pPr algn="ctr" defTabSz="1085850" rtl="0" eaLnBrk="0" fontAlgn="base" hangingPunct="0">
        <a:spcBef>
          <a:spcPct val="0"/>
        </a:spcBef>
        <a:spcAft>
          <a:spcPct val="0"/>
        </a:spcAft>
        <a:defRPr kumimoji="1" sz="52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宋体" panose="02010600030101010101" pitchFamily="2" charset="-122"/>
        </a:defRPr>
      </a:lvl2pPr>
      <a:lvl3pPr algn="ctr" defTabSz="1085850" rtl="0" eaLnBrk="0" fontAlgn="base" hangingPunct="0">
        <a:spcBef>
          <a:spcPct val="0"/>
        </a:spcBef>
        <a:spcAft>
          <a:spcPct val="0"/>
        </a:spcAft>
        <a:defRPr kumimoji="1" sz="52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宋体" panose="02010600030101010101" pitchFamily="2" charset="-122"/>
        </a:defRPr>
      </a:lvl3pPr>
      <a:lvl4pPr algn="ctr" defTabSz="1085850" rtl="0" eaLnBrk="0" fontAlgn="base" hangingPunct="0">
        <a:spcBef>
          <a:spcPct val="0"/>
        </a:spcBef>
        <a:spcAft>
          <a:spcPct val="0"/>
        </a:spcAft>
        <a:defRPr kumimoji="1" sz="52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宋体" panose="02010600030101010101" pitchFamily="2" charset="-122"/>
        </a:defRPr>
      </a:lvl4pPr>
      <a:lvl5pPr algn="ctr" defTabSz="1085850" rtl="0" eaLnBrk="0" fontAlgn="base" hangingPunct="0">
        <a:spcBef>
          <a:spcPct val="0"/>
        </a:spcBef>
        <a:spcAft>
          <a:spcPct val="0"/>
        </a:spcAft>
        <a:defRPr kumimoji="1" sz="52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宋体" panose="02010600030101010101" pitchFamily="2" charset="-122"/>
        </a:defRPr>
      </a:lvl5pPr>
      <a:lvl6pPr marL="457200" algn="ctr" defTabSz="1085850" rtl="0" fontAlgn="base">
        <a:spcBef>
          <a:spcPct val="0"/>
        </a:spcBef>
        <a:spcAft>
          <a:spcPct val="0"/>
        </a:spcAft>
        <a:defRPr sz="52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6pPr>
      <a:lvl7pPr marL="914400" algn="ctr" defTabSz="1085850" rtl="0" fontAlgn="base">
        <a:spcBef>
          <a:spcPct val="0"/>
        </a:spcBef>
        <a:spcAft>
          <a:spcPct val="0"/>
        </a:spcAft>
        <a:defRPr sz="52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7pPr>
      <a:lvl8pPr marL="1371600" algn="ctr" defTabSz="1085850" rtl="0" fontAlgn="base">
        <a:spcBef>
          <a:spcPct val="0"/>
        </a:spcBef>
        <a:spcAft>
          <a:spcPct val="0"/>
        </a:spcAft>
        <a:defRPr sz="52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8pPr>
      <a:lvl9pPr marL="1828800" algn="ctr" defTabSz="1085850" rtl="0" fontAlgn="base">
        <a:spcBef>
          <a:spcPct val="0"/>
        </a:spcBef>
        <a:spcAft>
          <a:spcPct val="0"/>
        </a:spcAft>
        <a:defRPr sz="52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9pPr>
    </p:titleStyle>
    <p:bodyStyle>
      <a:lvl1pPr marL="406400" indent="-406400" algn="l" defTabSz="108585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kumimoji="1" sz="3800" kern="1200">
          <a:solidFill>
            <a:schemeClr val="tx1"/>
          </a:solidFill>
          <a:latin typeface="+mn-lt"/>
          <a:ea typeface="+mn-ea"/>
          <a:cs typeface="宋体" panose="02010600030101010101" pitchFamily="2" charset="-122"/>
        </a:defRPr>
      </a:lvl1pPr>
      <a:lvl2pPr marL="882650" indent="-339725" algn="l" defTabSz="108585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kumimoji="1" sz="3300" kern="1200">
          <a:solidFill>
            <a:schemeClr val="tx1"/>
          </a:solidFill>
          <a:latin typeface="+mn-lt"/>
          <a:ea typeface="+mn-ea"/>
          <a:cs typeface="+mn-cs"/>
        </a:defRPr>
      </a:lvl2pPr>
      <a:lvl3pPr marL="1358900" indent="-271780" algn="l" defTabSz="108585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kumimoji="1" sz="2900" kern="1200">
          <a:solidFill>
            <a:schemeClr val="tx1"/>
          </a:solidFill>
          <a:latin typeface="+mn-lt"/>
          <a:ea typeface="+mn-ea"/>
          <a:cs typeface="+mn-cs"/>
        </a:defRPr>
      </a:lvl3pPr>
      <a:lvl4pPr marL="1901825" indent="-271780" algn="l" defTabSz="108585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44750" indent="-271780" algn="l" defTabSz="108585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990215" indent="-271780" algn="l" defTabSz="108712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533775" indent="-271780" algn="l" defTabSz="108712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077335" indent="-271780" algn="l" defTabSz="108712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620895" indent="-271780" algn="l" defTabSz="108712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08712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43560" algn="l" defTabSz="108712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87120" algn="l" defTabSz="108712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30680" algn="l" defTabSz="108712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174240" algn="l" defTabSz="108712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718435" algn="l" defTabSz="108712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261995" algn="l" defTabSz="108712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805555" algn="l" defTabSz="108712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349115" algn="l" defTabSz="108712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2.png"/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jpeg"/></Relationships>
</file>

<file path=ppt/slides/_rels/slide3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image" Target="../media/image43.png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9.png"/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image" Target="../media/image46.png"/></Relationships>
</file>

<file path=ppt/slides/_rels/slide3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image" Target="../media/image5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4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6.png"/><Relationship Id="rId1" Type="http://schemas.openxmlformats.org/officeDocument/2006/relationships/image" Target="../media/image55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7.pn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9.png"/><Relationship Id="rId1" Type="http://schemas.openxmlformats.org/officeDocument/2006/relationships/image" Target="../media/image58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7.png"/><Relationship Id="rId3" Type="http://schemas.openxmlformats.org/officeDocument/2006/relationships/hyperlink" Target="http://caffe.berkeleyvision.org/" TargetMode="External"/><Relationship Id="rId2" Type="http://schemas.openxmlformats.org/officeDocument/2006/relationships/hyperlink" Target="https://baike.baidu.com/item/%E4%BC%AF%E5%85%8B%E5%88%A9/25375" TargetMode="External"/><Relationship Id="rId1" Type="http://schemas.openxmlformats.org/officeDocument/2006/relationships/hyperlink" Target="https://baike.baidu.com/item/%E6%B7%B1%E5%BA%A6%E5%AD%A6%E4%B9%A0%E6%A1%86%E6%9E%B6/22718084" TargetMode="External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61.png"/><Relationship Id="rId1" Type="http://schemas.openxmlformats.org/officeDocument/2006/relationships/image" Target="../media/image60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1" Type="http://schemas.openxmlformats.org/officeDocument/2006/relationships/hyperlink" Target="http://torch.ch/" TargetMode="Externa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hyperlink" Target="https://tensorflow.google.cn/" TargetMode="External"/><Relationship Id="rId8" Type="http://schemas.openxmlformats.org/officeDocument/2006/relationships/hyperlink" Target="https://baike.baidu.com/item/%E6%95%B0%E5%80%BC%E8%AE%A1%E7%AE%97/3729797" TargetMode="External"/><Relationship Id="rId7" Type="http://schemas.openxmlformats.org/officeDocument/2006/relationships/hyperlink" Target="https://baike.baidu.com/item/TPU/20473545" TargetMode="External"/><Relationship Id="rId6" Type="http://schemas.openxmlformats.org/officeDocument/2006/relationships/hyperlink" Target="https://baike.baidu.com/item/GPU/105524" TargetMode="External"/><Relationship Id="rId5" Type="http://schemas.openxmlformats.org/officeDocument/2006/relationships/hyperlink" Target="https://baike.baidu.com/item/%E7%BD%91%E9%A1%B5/99347" TargetMode="External"/><Relationship Id="rId4" Type="http://schemas.openxmlformats.org/officeDocument/2006/relationships/hyperlink" Target="https://baike.baidu.com/item/%E6%9C%8D%E5%8A%A1%E5%99%A8/100571" TargetMode="External"/><Relationship Id="rId3" Type="http://schemas.openxmlformats.org/officeDocument/2006/relationships/hyperlink" Target="https://baike.baidu.com/item/%E8%B0%B7%E6%AD%8C/117920" TargetMode="External"/><Relationship Id="rId2" Type="http://schemas.openxmlformats.org/officeDocument/2006/relationships/hyperlink" Target="https://baike.baidu.com/item/%E6%9C%BA%E5%99%A8%E5%AD%A6%E4%B9%A0/217599" TargetMode="External"/><Relationship Id="rId12" Type="http://schemas.openxmlformats.org/officeDocument/2006/relationships/notesSlide" Target="../notesSlides/notesSlide5.xml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10.png"/><Relationship Id="rId1" Type="http://schemas.openxmlformats.org/officeDocument/2006/relationships/hyperlink" Target="https://baike.baidu.com/item/%E6%95%B0%E6%8D%AE%E6%B5%81%E7%BC%96%E7%A8%8B/22735640" TargetMode="External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hyperlink" Target="https://pytorch.org/" TargetMode="External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hyperlink" Target="https://www.paddlepaddle.org.cn/" TargetMode="External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2.xml"/><Relationship Id="rId3" Type="http://schemas.openxmlformats.org/officeDocument/2006/relationships/hyperlink" Target="http://mxnet.incubator.apache.org/" TargetMode="External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482551" y="3933850"/>
            <a:ext cx="11305256" cy="2438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zh-CN" sz="3600" b="1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《</a:t>
            </a:r>
            <a:r>
              <a:rPr kumimoji="1" lang="zh-CN" altLang="en-US" sz="3600" b="1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数据科学基础</a:t>
            </a:r>
            <a:r>
              <a:rPr kumimoji="1" lang="en-US" altLang="zh-CN" sz="3600" b="1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》</a:t>
            </a:r>
            <a:r>
              <a:rPr kumimoji="1" lang="zh-CN" altLang="en-US" sz="3600" b="1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</a:t>
            </a:r>
            <a:r>
              <a:rPr kumimoji="1" lang="zh-CN" altLang="en-US" sz="3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深度学习（框架及实践）</a:t>
            </a:r>
            <a:endParaRPr kumimoji="1" lang="en-US" altLang="zh-CN" sz="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ctr">
              <a:lnSpc>
                <a:spcPct val="150000"/>
              </a:lnSpc>
            </a:pPr>
            <a:endParaRPr kumimoji="1" lang="en-US" altLang="zh-CN" sz="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ctr">
              <a:lnSpc>
                <a:spcPct val="150000"/>
              </a:lnSpc>
            </a:pPr>
            <a:r>
              <a:rPr kumimoji="1" lang="zh-CN" altLang="en-US" sz="2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北京邮电大学  </a:t>
            </a:r>
            <a:endParaRPr kumimoji="1" lang="en-US" altLang="zh-CN" sz="20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ctr">
              <a:lnSpc>
                <a:spcPct val="150000"/>
              </a:lnSpc>
            </a:pPr>
            <a:r>
              <a:rPr kumimoji="1" lang="zh-CN" altLang="en-US" sz="2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智能感知与计算教研中心</a:t>
            </a:r>
            <a:endParaRPr kumimoji="1" lang="en-US" altLang="zh-CN" sz="20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ctr">
              <a:lnSpc>
                <a:spcPct val="150000"/>
              </a:lnSpc>
            </a:pPr>
            <a:r>
              <a:rPr kumimoji="1" lang="zh-CN" altLang="en-US" sz="2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数据科学中心</a:t>
            </a:r>
            <a:endParaRPr kumimoji="1" lang="en-US" altLang="zh-CN" sz="20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54559" y="2925738"/>
            <a:ext cx="10979150" cy="720080"/>
          </a:xfrm>
        </p:spPr>
        <p:txBody>
          <a:bodyPr>
            <a:normAutofit/>
          </a:bodyPr>
          <a:lstStyle/>
          <a:p>
            <a:pPr algn="ctr"/>
            <a:r>
              <a:rPr kumimoji="1" lang="zh-CN" altLang="en-US" sz="4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深度学习实践</a:t>
            </a:r>
            <a:endParaRPr kumimoji="1" lang="zh-CN" altLang="en-US" sz="40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" name="幻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35901BC-4697-634B-B237-19528C62CAD5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Pytorch</a:t>
            </a:r>
            <a:r>
              <a:rPr lang="zh-CN" altLang="en-US" dirty="0"/>
              <a:t>的安装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35901BC-4697-634B-B237-19528C62CAD5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以下以在</a:t>
            </a:r>
            <a:r>
              <a:rPr lang="en-US" altLang="zh-CN" dirty="0"/>
              <a:t>anaconda</a:t>
            </a:r>
            <a:r>
              <a:rPr lang="zh-CN" altLang="en-US" dirty="0"/>
              <a:t>中配置</a:t>
            </a:r>
            <a:r>
              <a:rPr lang="en-US" altLang="zh-CN" dirty="0" err="1"/>
              <a:t>Pytorch</a:t>
            </a:r>
            <a:r>
              <a:rPr lang="zh-CN" altLang="en-US" dirty="0"/>
              <a:t>环境为例</a:t>
            </a:r>
            <a:endParaRPr lang="zh-CN" altLang="zh-CN" dirty="0"/>
          </a:p>
          <a:p>
            <a:pPr marL="0" indent="0">
              <a:buNone/>
            </a:pPr>
            <a:r>
              <a:rPr lang="en-US" altLang="zh-CN" dirty="0"/>
              <a:t>1.</a:t>
            </a:r>
            <a:r>
              <a:rPr lang="zh-CN" altLang="zh-CN" dirty="0"/>
              <a:t>在</a:t>
            </a:r>
            <a:r>
              <a:rPr lang="en-US" altLang="zh-CN" dirty="0"/>
              <a:t>conda</a:t>
            </a:r>
            <a:r>
              <a:rPr lang="zh-CN" altLang="zh-CN" dirty="0"/>
              <a:t>中配置</a:t>
            </a:r>
            <a:r>
              <a:rPr lang="en-US" altLang="zh-CN" dirty="0" err="1"/>
              <a:t>Pytorch</a:t>
            </a:r>
            <a:r>
              <a:rPr lang="zh-CN" altLang="zh-CN" dirty="0"/>
              <a:t>深度学习框架（以下针对</a:t>
            </a:r>
            <a:r>
              <a:rPr lang="en-US" altLang="zh-CN" dirty="0"/>
              <a:t>win</a:t>
            </a:r>
            <a:r>
              <a:rPr lang="zh-CN" altLang="zh-CN" dirty="0"/>
              <a:t>系统，</a:t>
            </a:r>
            <a:r>
              <a:rPr lang="en-US" altLang="zh-CN" dirty="0"/>
              <a:t>mac</a:t>
            </a:r>
            <a:r>
              <a:rPr lang="zh-CN" altLang="zh-CN" dirty="0"/>
              <a:t>系统操作无需在</a:t>
            </a:r>
            <a:r>
              <a:rPr lang="en-US" altLang="zh-CN" dirty="0"/>
              <a:t>annaconda prompt</a:t>
            </a:r>
            <a:r>
              <a:rPr lang="zh-CN" altLang="zh-CN" dirty="0"/>
              <a:t>中进行，在终端进行</a:t>
            </a:r>
            <a:r>
              <a:rPr lang="zh-CN" altLang="en-US" dirty="0"/>
              <a:t>后续操作</a:t>
            </a:r>
            <a:r>
              <a:rPr lang="zh-CN" altLang="zh-CN" dirty="0"/>
              <a:t>即可）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2.</a:t>
            </a:r>
            <a:r>
              <a:rPr lang="zh-CN" altLang="zh-CN" dirty="0"/>
              <a:t>使用语句</a:t>
            </a:r>
            <a:r>
              <a:rPr lang="en-US" altLang="zh-CN" dirty="0"/>
              <a:t>python</a:t>
            </a:r>
            <a:r>
              <a:rPr lang="zh-CN" altLang="zh-CN" dirty="0"/>
              <a:t>查询</a:t>
            </a:r>
            <a:r>
              <a:rPr lang="en-US" altLang="zh-CN" dirty="0"/>
              <a:t>python</a:t>
            </a:r>
            <a:r>
              <a:rPr lang="zh-CN" altLang="zh-CN" dirty="0"/>
              <a:t>版本</a:t>
            </a:r>
            <a:endParaRPr lang="zh-CN" altLang="zh-CN" dirty="0"/>
          </a:p>
          <a:p>
            <a:endParaRPr lang="zh-CN" altLang="zh-CN" dirty="0"/>
          </a:p>
          <a:p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    </a:t>
            </a:r>
            <a:endParaRPr lang="zh-CN" altLang="en-US" dirty="0"/>
          </a:p>
        </p:txBody>
      </p:sp>
      <p:pic>
        <p:nvPicPr>
          <p:cNvPr id="5" name="图片 4"/>
          <p:cNvPicPr/>
          <p:nvPr/>
        </p:nvPicPr>
        <p:blipFill>
          <a:blip r:embed="rId1"/>
          <a:stretch>
            <a:fillRect/>
          </a:stretch>
        </p:blipFill>
        <p:spPr>
          <a:xfrm>
            <a:off x="3650903" y="2773625"/>
            <a:ext cx="3869055" cy="1002030"/>
          </a:xfrm>
          <a:prstGeom prst="rect">
            <a:avLst/>
          </a:prstGeom>
        </p:spPr>
      </p:pic>
      <p:pic>
        <p:nvPicPr>
          <p:cNvPr id="6" name="图片 5"/>
          <p:cNvPicPr/>
          <p:nvPr/>
        </p:nvPicPr>
        <p:blipFill>
          <a:blip r:embed="rId2"/>
          <a:stretch>
            <a:fillRect/>
          </a:stretch>
        </p:blipFill>
        <p:spPr>
          <a:xfrm>
            <a:off x="1994719" y="5121241"/>
            <a:ext cx="8882244" cy="906831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Pytorch</a:t>
            </a:r>
            <a:r>
              <a:rPr lang="zh-CN" altLang="en-US" dirty="0"/>
              <a:t>的安装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35901BC-4697-634B-B237-19528C62CAD5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3"/>
          </p:nvPr>
        </p:nvSpPr>
        <p:spPr>
          <a:xfrm>
            <a:off x="609601" y="3102186"/>
            <a:ext cx="10979149" cy="558800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4. </a:t>
            </a:r>
            <a:r>
              <a:rPr lang="zh-CN" altLang="zh-CN" dirty="0"/>
              <a:t>创建</a:t>
            </a:r>
            <a:r>
              <a:rPr lang="en-US" altLang="zh-CN" dirty="0" err="1"/>
              <a:t>Pytorch</a:t>
            </a:r>
            <a:r>
              <a:rPr lang="zh-CN" altLang="zh-CN" dirty="0"/>
              <a:t>环境 </a:t>
            </a:r>
            <a:r>
              <a:rPr lang="en-US" altLang="zh-CN" dirty="0"/>
              <a:t>(</a:t>
            </a:r>
            <a:r>
              <a:rPr lang="zh-CN" altLang="en-US" dirty="0"/>
              <a:t>需适配环境的</a:t>
            </a:r>
            <a:r>
              <a:rPr lang="en-US" altLang="zh-CN" dirty="0"/>
              <a:t>python</a:t>
            </a:r>
            <a:r>
              <a:rPr lang="zh-CN" altLang="en-US" dirty="0"/>
              <a:t>版本</a:t>
            </a:r>
            <a:r>
              <a:rPr lang="en-US" altLang="zh-CN" dirty="0"/>
              <a:t>)</a:t>
            </a:r>
            <a:endParaRPr lang="zh-CN" altLang="zh-CN" dirty="0"/>
          </a:p>
          <a:p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02631" y="3678701"/>
            <a:ext cx="6273800" cy="5588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2631" y="4332196"/>
            <a:ext cx="5052274" cy="2329364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3"/>
          <a:srcRect b="26032"/>
          <a:stretch>
            <a:fillRect/>
          </a:stretch>
        </p:blipFill>
        <p:spPr>
          <a:xfrm>
            <a:off x="1418655" y="1882865"/>
            <a:ext cx="8216900" cy="948786"/>
          </a:xfrm>
          <a:prstGeom prst="rect">
            <a:avLst/>
          </a:prstGeom>
        </p:spPr>
      </p:pic>
      <p:sp>
        <p:nvSpPr>
          <p:cNvPr id="17" name="内容占位符 3"/>
          <p:cNvSpPr txBox="1"/>
          <p:nvPr/>
        </p:nvSpPr>
        <p:spPr>
          <a:xfrm>
            <a:off x="609600" y="1239658"/>
            <a:ext cx="10979149" cy="558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57200" algn="l" defTabSz="108585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kumimoji="1" lang="zh-CN" altLang="en-US" sz="2400" kern="12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  <a:lvl2pPr marL="742950" indent="-285750" algn="l" defTabSz="108585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/>
              <a:buChar char="–"/>
              <a:defRPr kumimoji="1" lang="zh-CN" altLang="en-US" sz="2400" kern="12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2pPr>
            <a:lvl3pPr marL="1346200" indent="-454025" algn="l" defTabSz="108585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kumimoji="1" lang="zh-CN" altLang="en-US" sz="2400" kern="12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3pPr>
            <a:lvl4pPr marL="1697355" indent="-351155" algn="l" defTabSz="108585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/>
              <a:buChar char="•"/>
              <a:defRPr kumimoji="1" lang="zh-CN" altLang="en-US" sz="2400" kern="12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4pPr>
            <a:lvl5pPr marL="2062480" indent="-365125" algn="l" defTabSz="108585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/>
              <a:buChar char="»"/>
              <a:defRPr kumimoji="1" lang="zh-CN" altLang="en-US" sz="2400" kern="1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altLang="zh-CN" dirty="0"/>
              <a:t>3. </a:t>
            </a:r>
            <a:r>
              <a:rPr lang="zh-CN" altLang="en-US" dirty="0"/>
              <a:t>查询当前系统下已存在的</a:t>
            </a:r>
            <a:r>
              <a:rPr lang="en-US" altLang="zh-CN" dirty="0" err="1"/>
              <a:t>conda</a:t>
            </a:r>
            <a:r>
              <a:rPr lang="zh-CN" altLang="en-US" dirty="0"/>
              <a:t>环境</a:t>
            </a:r>
            <a:endParaRPr lang="zh-CN" altLang="en-US" dirty="0"/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654087" y="1101583"/>
            <a:ext cx="10890175" cy="16916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zh-CN" altLang="en-US" sz="2000" dirty="0">
                <a:latin typeface="宋体" panose="02010600030101010101" pitchFamily="2" charset="-122"/>
                <a:ea typeface="微软雅黑" panose="020B0503020204020204" charset="-122"/>
                <a:cs typeface="宋体" panose="02010600030101010101" pitchFamily="2" charset="-122"/>
              </a:rPr>
              <a:t>    </a:t>
            </a:r>
            <a:r>
              <a:rPr lang="zh-CN" altLang="zh-CN" sz="2000" dirty="0">
                <a:latin typeface="宋体" panose="02010600030101010101" pitchFamily="2" charset="-122"/>
                <a:ea typeface="微软雅黑" panose="020B0503020204020204" charset="-122"/>
                <a:cs typeface="宋体" panose="02010600030101010101" pitchFamily="2" charset="-122"/>
              </a:rPr>
              <a:t>由于一些原因默认的源国内下载速度过慢</a:t>
            </a:r>
            <a:r>
              <a:rPr lang="zh-CN" altLang="en-US" sz="2000" dirty="0">
                <a:latin typeface="宋体" panose="02010600030101010101" pitchFamily="2" charset="-122"/>
                <a:ea typeface="微软雅黑" panose="020B0503020204020204" charset="-122"/>
                <a:cs typeface="宋体" panose="02010600030101010101" pitchFamily="2" charset="-122"/>
              </a:rPr>
              <a:t>，</a:t>
            </a:r>
            <a:r>
              <a:rPr lang="zh-CN" altLang="zh-CN" sz="2000" dirty="0">
                <a:latin typeface="宋体" panose="02010600030101010101" pitchFamily="2" charset="-122"/>
                <a:ea typeface="微软雅黑" panose="020B0503020204020204" charset="-122"/>
                <a:cs typeface="宋体" panose="02010600030101010101" pitchFamily="2" charset="-122"/>
              </a:rPr>
              <a:t>如有需要可以将默认的源换成国内的清华源，在终端输入以下：</a:t>
            </a:r>
            <a:endParaRPr lang="zh-CN" altLang="zh-CN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304800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zh-CN" altLang="zh-CN" sz="1800" dirty="0">
                <a:latin typeface="宋体" panose="02010600030101010101" pitchFamily="2" charset="-122"/>
                <a:ea typeface="微软雅黑" panose="020B0503020204020204" charset="-122"/>
              </a:rPr>
              <a:t>conda config --add channels https://mirrors.tuna.tsinghua.edu.cn/anaconda/pkgs/main/</a:t>
            </a:r>
            <a:endParaRPr lang="zh-CN" altLang="zh-CN" sz="1800" dirty="0">
              <a:latin typeface="宋体" panose="02010600030101010101" pitchFamily="2" charset="-122"/>
              <a:ea typeface="微软雅黑" panose="020B0503020204020204" charset="-122"/>
            </a:endParaRPr>
          </a:p>
          <a:p>
            <a:pPr marL="304800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zh-CN" altLang="zh-CN" sz="1800" dirty="0">
                <a:latin typeface="宋体" panose="02010600030101010101" pitchFamily="2" charset="-122"/>
                <a:ea typeface="微软雅黑" panose="020B0503020204020204" charset="-122"/>
              </a:rPr>
              <a:t>conda config --add channels https://mirrors.tuna.tsinghua.edu.cn/anaconda/pkgs/free/</a:t>
            </a:r>
            <a:endParaRPr lang="zh-CN" altLang="zh-CN" sz="1800" dirty="0">
              <a:latin typeface="宋体" panose="02010600030101010101" pitchFamily="2" charset="-122"/>
              <a:ea typeface="微软雅黑" panose="020B0503020204020204" charset="-122"/>
            </a:endParaRPr>
          </a:p>
          <a:p>
            <a:pPr marL="304800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zh-CN" altLang="zh-CN" sz="1800" dirty="0">
                <a:latin typeface="宋体" panose="02010600030101010101" pitchFamily="2" charset="-122"/>
                <a:ea typeface="微软雅黑" panose="020B0503020204020204" charset="-122"/>
              </a:rPr>
              <a:t>conda config --set show_channel_urls yes</a:t>
            </a:r>
            <a:endParaRPr lang="zh-CN" altLang="zh-CN" sz="1800" dirty="0">
              <a:latin typeface="宋体" panose="02010600030101010101" pitchFamily="2" charset="-122"/>
              <a:ea typeface="微软雅黑" panose="020B050302020402020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03474" y="4869005"/>
            <a:ext cx="7391400" cy="1778000"/>
          </a:xfrm>
          <a:prstGeom prst="rect">
            <a:avLst/>
          </a:prstGeom>
        </p:spPr>
      </p:pic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09600" y="333450"/>
            <a:ext cx="10979150" cy="720080"/>
          </a:xfrm>
        </p:spPr>
        <p:txBody>
          <a:bodyPr/>
          <a:lstStyle/>
          <a:p>
            <a:r>
              <a:rPr lang="en-US" altLang="zh-CN" dirty="0" err="1"/>
              <a:t>Pytorch</a:t>
            </a:r>
            <a:r>
              <a:rPr lang="zh-CN" altLang="en-US" dirty="0"/>
              <a:t>的安装</a:t>
            </a:r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654087" y="3511237"/>
            <a:ext cx="864096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kumimoji="1"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5.</a:t>
            </a:r>
            <a:r>
              <a:rPr kumimoji="1" lang="zh-CN" altLang="zh-CN" sz="2400" dirty="0">
                <a:latin typeface="微软雅黑" panose="020B0503020204020204" charset="-122"/>
                <a:ea typeface="微软雅黑" panose="020B0503020204020204" charset="-122"/>
              </a:rPr>
              <a:t>查看修改是否成功</a:t>
            </a:r>
            <a:r>
              <a:rPr kumimoji="1"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（根据</a:t>
            </a:r>
            <a:r>
              <a:rPr kumimoji="1" lang="en-US" altLang="zh-CN" sz="2400" dirty="0" err="1">
                <a:latin typeface="微软雅黑" panose="020B0503020204020204" charset="-122"/>
                <a:ea typeface="微软雅黑" panose="020B0503020204020204" charset="-122"/>
              </a:rPr>
              <a:t>condarc</a:t>
            </a:r>
            <a:r>
              <a:rPr kumimoji="1"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文件位置）</a:t>
            </a:r>
            <a:endParaRPr kumimoji="1" lang="en-US" altLang="zh-CN" sz="2400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spcAft>
                <a:spcPts val="1200"/>
              </a:spcAft>
            </a:pP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cat ~/.</a:t>
            </a:r>
            <a:r>
              <a:rPr lang="en-US" altLang="zh-CN" dirty="0" err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condarc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mac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系统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terminal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中输入）</a:t>
            </a:r>
            <a:endParaRPr lang="en-US" altLang="zh-CN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spcAft>
                <a:spcPts val="1200"/>
              </a:spcAft>
            </a:pP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type ~/.</a:t>
            </a:r>
            <a:r>
              <a:rPr lang="en-US" altLang="zh-CN" dirty="0" err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condarc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Windows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系统输入）</a:t>
            </a:r>
            <a:endParaRPr lang="zh-CN" altLang="zh-CN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kumimoji="1" lang="zh-CN" altLang="en-US" dirty="0">
              <a:latin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Pytorch</a:t>
            </a:r>
            <a:r>
              <a:rPr lang="zh-CN" altLang="en-US" dirty="0"/>
              <a:t>的安装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35901BC-4697-634B-B237-19528C62CAD5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6.</a:t>
            </a:r>
            <a:r>
              <a:rPr lang="zh-CN" altLang="zh-CN" dirty="0"/>
              <a:t>激活</a:t>
            </a:r>
            <a:r>
              <a:rPr lang="en-US" altLang="zh-CN" dirty="0" err="1"/>
              <a:t>Pytorch</a:t>
            </a:r>
            <a:r>
              <a:rPr lang="zh-CN" altLang="zh-CN" dirty="0"/>
              <a:t>环境</a:t>
            </a:r>
            <a:endParaRPr lang="zh-CN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7. </a:t>
            </a:r>
            <a:r>
              <a:rPr lang="zh-CN" altLang="zh-CN" dirty="0"/>
              <a:t>查找当前可用的</a:t>
            </a:r>
            <a:r>
              <a:rPr lang="en-US" altLang="zh-CN" dirty="0" err="1"/>
              <a:t>Pytorch</a:t>
            </a:r>
            <a:r>
              <a:rPr lang="zh-CN" altLang="zh-CN" dirty="0"/>
              <a:t>包</a:t>
            </a:r>
            <a:endParaRPr lang="zh-CN" altLang="zh-CN" dirty="0"/>
          </a:p>
          <a:p>
            <a:endParaRPr lang="zh-CN" altLang="en-US" dirty="0"/>
          </a:p>
        </p:txBody>
      </p:sp>
      <p:cxnSp>
        <p:nvCxnSpPr>
          <p:cNvPr id="6" name="直线箭头连接符 5"/>
          <p:cNvCxnSpPr/>
          <p:nvPr/>
        </p:nvCxnSpPr>
        <p:spPr>
          <a:xfrm flipV="1">
            <a:off x="2642791" y="4365898"/>
            <a:ext cx="5492789" cy="1898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8302861" y="3764741"/>
            <a:ext cx="19187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可下载的</a:t>
            </a:r>
            <a:r>
              <a:rPr kumimoji="1" lang="en-US" altLang="zh-CN" sz="2400" dirty="0" err="1">
                <a:latin typeface="微软雅黑" panose="020B0503020204020204" charset="-122"/>
                <a:ea typeface="微软雅黑" panose="020B0503020204020204" charset="-122"/>
              </a:rPr>
              <a:t>pytorch</a:t>
            </a:r>
            <a:r>
              <a:rPr kumimoji="1"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的版本</a:t>
            </a:r>
            <a:endParaRPr kumimoji="1" lang="zh-CN" altLang="en-US" sz="24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71625" y="1748136"/>
            <a:ext cx="4635500" cy="8255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625" y="3414151"/>
            <a:ext cx="5202610" cy="2882231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Pytorch</a:t>
            </a:r>
            <a:r>
              <a:rPr lang="zh-CN" altLang="en-US" dirty="0"/>
              <a:t>的安装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35901BC-4697-634B-B237-19528C62CAD5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3"/>
          </p:nvPr>
        </p:nvSpPr>
        <p:spPr>
          <a:xfrm>
            <a:off x="643508" y="1484684"/>
            <a:ext cx="10945242" cy="5041454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zh-CN" dirty="0"/>
              <a:t>8.</a:t>
            </a:r>
            <a:r>
              <a:rPr lang="zh-CN" altLang="en-US" dirty="0"/>
              <a:t>根据</a:t>
            </a:r>
            <a:r>
              <a:rPr lang="zh-CN" altLang="zh-CN" dirty="0"/>
              <a:t>提示内容进行包下载安装</a:t>
            </a:r>
            <a:endParaRPr lang="zh-CN" altLang="zh-CN" dirty="0"/>
          </a:p>
          <a:p>
            <a:pPr lvl="1"/>
            <a:r>
              <a:rPr lang="en-US" altLang="zh-CN" dirty="0" err="1"/>
              <a:t>conda</a:t>
            </a:r>
            <a:r>
              <a:rPr lang="en-US" altLang="zh-CN" dirty="0"/>
              <a:t> install </a:t>
            </a:r>
            <a:r>
              <a:rPr lang="en-US" altLang="zh-CN" dirty="0" err="1"/>
              <a:t>pytorch</a:t>
            </a:r>
            <a:r>
              <a:rPr lang="en-US" altLang="zh-CN" dirty="0"/>
              <a:t>==1.6.0 </a:t>
            </a:r>
            <a:endParaRPr lang="en-US" altLang="zh-CN" dirty="0"/>
          </a:p>
          <a:p>
            <a:pPr marL="457200" lvl="1" indent="0">
              <a:buNone/>
            </a:pPr>
            <a:r>
              <a:rPr lang="zh-CN" altLang="zh-CN" dirty="0"/>
              <a:t>安装完成后效果如下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提示：若</a:t>
            </a:r>
            <a:r>
              <a:rPr lang="zh-CN" altLang="zh-CN" dirty="0"/>
              <a:t>安装过程中</a:t>
            </a:r>
            <a:r>
              <a:rPr lang="en-US" altLang="zh-CN" dirty="0"/>
              <a:t>Anaconda</a:t>
            </a:r>
            <a:r>
              <a:rPr lang="zh-CN" altLang="zh-CN" dirty="0"/>
              <a:t>出现</a:t>
            </a:r>
            <a:r>
              <a:rPr lang="en-US" altLang="zh-CN" dirty="0"/>
              <a:t>CondaHTTPError: HTTP 000 CONNECTION FAILED for </a:t>
            </a:r>
            <a:r>
              <a:rPr lang="en-US" altLang="zh-CN" dirty="0" err="1"/>
              <a:t>url</a:t>
            </a:r>
            <a:r>
              <a:rPr lang="zh-CN" altLang="en-US" dirty="0"/>
              <a:t>的</a:t>
            </a:r>
            <a:r>
              <a:rPr lang="zh-CN" altLang="zh-CN" dirty="0"/>
              <a:t>问题</a:t>
            </a:r>
            <a:r>
              <a:rPr lang="zh-CN" altLang="en-US" dirty="0"/>
              <a:t>可</a:t>
            </a:r>
            <a:r>
              <a:rPr lang="zh-CN" altLang="zh-CN" dirty="0"/>
              <a:t>参见</a:t>
            </a:r>
            <a:r>
              <a:rPr lang="zh-CN" altLang="en-US" dirty="0"/>
              <a:t>：</a:t>
            </a:r>
            <a:endParaRPr lang="en-US" altLang="zh-CN" dirty="0"/>
          </a:p>
          <a:p>
            <a:pPr lvl="1"/>
            <a:r>
              <a:rPr lang="en-US" altLang="zh-CN" dirty="0"/>
              <a:t>https://blog.csdn.net/Copper01/article/details/97134974</a:t>
            </a:r>
            <a:endParaRPr lang="zh-CN" altLang="zh-CN" dirty="0"/>
          </a:p>
          <a:p>
            <a:endParaRPr lang="zh-CN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86607" y="2875150"/>
            <a:ext cx="5184576" cy="200609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/>
          <a:srcRect r="21429"/>
          <a:stretch>
            <a:fillRect/>
          </a:stretch>
        </p:blipFill>
        <p:spPr>
          <a:xfrm>
            <a:off x="6431694" y="3007658"/>
            <a:ext cx="4896544" cy="174107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Pytorch</a:t>
            </a:r>
            <a:r>
              <a:rPr lang="zh-CN" altLang="en-US" dirty="0"/>
              <a:t>的安装</a:t>
            </a:r>
            <a:endParaRPr kumimoji="1"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35901BC-4697-634B-B237-19528C62CAD5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CN" dirty="0"/>
              <a:t>9. </a:t>
            </a:r>
            <a:r>
              <a:rPr lang="zh-CN" altLang="en-GB" dirty="0"/>
              <a:t>安装</a:t>
            </a:r>
            <a:r>
              <a:rPr lang="en-US" altLang="zh-CN" dirty="0" err="1"/>
              <a:t>torchvision</a:t>
            </a:r>
            <a:endParaRPr lang="en-GB" altLang="zh-CN" dirty="0"/>
          </a:p>
          <a:p>
            <a:pPr marL="0" indent="0">
              <a:buNone/>
            </a:pPr>
            <a:r>
              <a:rPr lang="en-GB" altLang="zh-CN" dirty="0"/>
              <a:t>	</a:t>
            </a:r>
            <a:r>
              <a:rPr lang="en-GB" altLang="zh-CN" dirty="0" err="1"/>
              <a:t>conda</a:t>
            </a:r>
            <a:r>
              <a:rPr lang="en-GB" altLang="zh-CN" dirty="0"/>
              <a:t> install </a:t>
            </a:r>
            <a:r>
              <a:rPr lang="en-GB" altLang="zh-CN" dirty="0" err="1"/>
              <a:t>torchvision</a:t>
            </a:r>
            <a:r>
              <a:rPr lang="en-GB" altLang="zh-CN" dirty="0"/>
              <a:t> -c </a:t>
            </a:r>
            <a:r>
              <a:rPr lang="en-GB" altLang="zh-CN" dirty="0" err="1"/>
              <a:t>pytorch</a:t>
            </a:r>
            <a:r>
              <a:rPr lang="zh-CN" altLang="en-US" dirty="0"/>
              <a:t> 或 </a:t>
            </a:r>
            <a:r>
              <a:rPr lang="en-GB" altLang="zh-CN" dirty="0"/>
              <a:t>pip install </a:t>
            </a:r>
            <a:r>
              <a:rPr lang="en-GB" altLang="zh-CN" dirty="0" err="1"/>
              <a:t>torchvision</a:t>
            </a:r>
            <a:endParaRPr lang="en-GB" altLang="zh-CN" dirty="0"/>
          </a:p>
          <a:p>
            <a:pPr marL="0" indent="0">
              <a:buNone/>
            </a:pPr>
            <a:r>
              <a:rPr lang="en-US" altLang="zh-CN" dirty="0"/>
              <a:t>	</a:t>
            </a:r>
            <a:r>
              <a:rPr lang="zh-CN" altLang="zh-CN" dirty="0"/>
              <a:t>安装完成后效果如下</a:t>
            </a:r>
            <a:endParaRPr lang="en-US" altLang="zh-CN" dirty="0"/>
          </a:p>
          <a:p>
            <a:pPr marL="0" indent="0">
              <a:buNone/>
            </a:pPr>
            <a:endParaRPr lang="en-GB" altLang="zh-CN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86807" y="2690538"/>
            <a:ext cx="5976664" cy="3828711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Pytorch</a:t>
            </a:r>
            <a:r>
              <a:rPr lang="zh-CN" altLang="en-US" dirty="0"/>
              <a:t>的安装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35901BC-4697-634B-B237-19528C62CAD5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3"/>
          </p:nvPr>
        </p:nvSpPr>
        <p:spPr>
          <a:xfrm>
            <a:off x="609600" y="1232113"/>
            <a:ext cx="10945242" cy="720080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altLang="zh-CN" dirty="0"/>
              <a:t>10.</a:t>
            </a:r>
            <a:r>
              <a:rPr lang="zh-CN" altLang="en-US" dirty="0"/>
              <a:t>在命令行环境中进入</a:t>
            </a:r>
            <a:r>
              <a:rPr lang="en-US" altLang="zh-CN" dirty="0"/>
              <a:t>python</a:t>
            </a:r>
            <a:r>
              <a:rPr lang="zh-CN" altLang="en-US" dirty="0"/>
              <a:t>，</a:t>
            </a:r>
            <a:r>
              <a:rPr lang="zh-CN" altLang="zh-CN" dirty="0"/>
              <a:t>通过以下语句测试</a:t>
            </a:r>
            <a:r>
              <a:rPr lang="en-US" altLang="zh-CN" dirty="0" err="1"/>
              <a:t>pytorch</a:t>
            </a:r>
            <a:r>
              <a:rPr lang="zh-CN" altLang="en-US" dirty="0"/>
              <a:t>和</a:t>
            </a:r>
            <a:r>
              <a:rPr lang="en-US" altLang="zh-CN" dirty="0" err="1"/>
              <a:t>torchvision</a:t>
            </a:r>
            <a:r>
              <a:rPr lang="zh-CN" altLang="zh-CN" dirty="0"/>
              <a:t>安装情况</a:t>
            </a:r>
            <a:endParaRPr lang="zh-CN" altLang="zh-CN" dirty="0"/>
          </a:p>
        </p:txBody>
      </p:sp>
      <p:sp>
        <p:nvSpPr>
          <p:cNvPr id="10" name="矩形 9"/>
          <p:cNvSpPr/>
          <p:nvPr/>
        </p:nvSpPr>
        <p:spPr>
          <a:xfrm>
            <a:off x="1778695" y="2125994"/>
            <a:ext cx="6289947" cy="12003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altLang="zh-CN" b="1" dirty="0">
                <a:solidFill>
                  <a:srgbClr val="006699"/>
                </a:solidFill>
                <a:latin typeface="Consolas" panose="020B0609020204030204" pitchFamily="49" charset="0"/>
              </a:rPr>
              <a:t>import</a:t>
            </a:r>
            <a:r>
              <a:rPr lang="en-GB" altLang="zh-CN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torch</a:t>
            </a:r>
            <a:endParaRPr lang="en-GB" altLang="zh-CN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r>
              <a:rPr lang="en-GB" altLang="zh-CN" b="1" dirty="0">
                <a:solidFill>
                  <a:srgbClr val="006699"/>
                </a:solidFill>
                <a:latin typeface="Consolas" panose="020B0609020204030204" pitchFamily="49" charset="0"/>
              </a:rPr>
              <a:t>import</a:t>
            </a:r>
            <a:r>
              <a:rPr lang="en-GB" altLang="zh-CN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altLang="zh-CN" dirty="0" err="1">
                <a:solidFill>
                  <a:srgbClr val="000000"/>
                </a:solidFill>
                <a:latin typeface="Consolas" panose="020B0609020204030204" pitchFamily="49" charset="0"/>
              </a:rPr>
              <a:t>torchvision</a:t>
            </a:r>
            <a:endParaRPr lang="en-GB" altLang="zh-CN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r>
              <a:rPr lang="en-GB" altLang="zh-CN" dirty="0" err="1">
                <a:solidFill>
                  <a:schemeClr val="tx1"/>
                </a:solidFill>
                <a:latin typeface="Consolas" panose="020B0609020204030204" pitchFamily="49" charset="0"/>
              </a:rPr>
              <a:t>torch.__version</a:t>
            </a:r>
            <a:r>
              <a:rPr lang="en-GB" altLang="zh-CN" dirty="0">
                <a:solidFill>
                  <a:schemeClr val="tx1"/>
                </a:solidFill>
                <a:latin typeface="Consolas" panose="020B0609020204030204" pitchFamily="49" charset="0"/>
              </a:rPr>
              <a:t>__</a:t>
            </a:r>
            <a:endParaRPr lang="en-GB" altLang="zh-CN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GB" altLang="zh-CN" dirty="0" err="1">
                <a:solidFill>
                  <a:schemeClr val="tx1"/>
                </a:solidFill>
                <a:latin typeface="Consolas" panose="020B0609020204030204" pitchFamily="49" charset="0"/>
              </a:rPr>
              <a:t>torchvision</a:t>
            </a:r>
            <a:r>
              <a:rPr lang="en-GB" altLang="zh-CN" dirty="0">
                <a:solidFill>
                  <a:schemeClr val="tx1"/>
                </a:solidFill>
                <a:latin typeface="Consolas" panose="020B0609020204030204" pitchFamily="49" charset="0"/>
              </a:rPr>
              <a:t>.__version__</a:t>
            </a:r>
            <a:endParaRPr lang="en-GB" altLang="zh-CN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88196" y="4500345"/>
            <a:ext cx="3537651" cy="1374129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914599" y="3700281"/>
            <a:ext cx="744082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200" dirty="0">
                <a:latin typeface="微软雅黑" panose="020B0503020204020204" charset="-122"/>
                <a:ea typeface="微软雅黑" panose="020B0503020204020204" charset="-122"/>
              </a:rPr>
              <a:t>输入后出现以下结果证明</a:t>
            </a:r>
            <a:r>
              <a:rPr kumimoji="1" lang="en-US" altLang="zh-CN" sz="2200" dirty="0" err="1">
                <a:latin typeface="微软雅黑" panose="020B0503020204020204" charset="-122"/>
                <a:ea typeface="微软雅黑" panose="020B0503020204020204" charset="-122"/>
              </a:rPr>
              <a:t>pytorch</a:t>
            </a:r>
            <a:r>
              <a:rPr kumimoji="1" lang="zh-CN" altLang="en-US" sz="2200" dirty="0">
                <a:latin typeface="微软雅黑" panose="020B0503020204020204" charset="-122"/>
                <a:ea typeface="微软雅黑" panose="020B0503020204020204" charset="-122"/>
              </a:rPr>
              <a:t>和</a:t>
            </a:r>
            <a:r>
              <a:rPr kumimoji="1" lang="en-US" altLang="zh-CN" sz="2200" dirty="0" err="1">
                <a:latin typeface="微软雅黑" panose="020B0503020204020204" charset="-122"/>
                <a:ea typeface="微软雅黑" panose="020B0503020204020204" charset="-122"/>
              </a:rPr>
              <a:t>torchvision</a:t>
            </a:r>
            <a:r>
              <a:rPr kumimoji="1" lang="zh-CN" altLang="en-US" sz="2200" dirty="0">
                <a:latin typeface="微软雅黑" panose="020B0503020204020204" charset="-122"/>
                <a:ea typeface="微软雅黑" panose="020B0503020204020204" charset="-122"/>
              </a:rPr>
              <a:t>安装成功</a:t>
            </a:r>
            <a:endParaRPr kumimoji="1" lang="zh-CN" alt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Jupyter</a:t>
            </a:r>
            <a:r>
              <a:rPr lang="zh-CN" altLang="en-US" dirty="0"/>
              <a:t>中配置</a:t>
            </a:r>
            <a:r>
              <a:rPr lang="en-US" altLang="zh-CN" dirty="0" err="1"/>
              <a:t>Pytorch</a:t>
            </a:r>
            <a:r>
              <a:rPr lang="zh-CN" altLang="en-US" dirty="0"/>
              <a:t>（选做）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35901BC-4697-634B-B237-19528C62CAD5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3"/>
          </p:nvPr>
        </p:nvSpPr>
        <p:spPr>
          <a:xfrm>
            <a:off x="643508" y="1132476"/>
            <a:ext cx="10945242" cy="5041454"/>
          </a:xfrm>
        </p:spPr>
        <p:txBody>
          <a:bodyPr/>
          <a:lstStyle/>
          <a:p>
            <a:r>
              <a:rPr lang="zh-CN" altLang="zh-CN" dirty="0"/>
              <a:t>如果你是使用</a:t>
            </a:r>
            <a:r>
              <a:rPr lang="en-US" altLang="zh-CN" dirty="0"/>
              <a:t>IDE</a:t>
            </a:r>
            <a:r>
              <a:rPr lang="zh-CN" altLang="zh-CN" dirty="0"/>
              <a:t>进行</a:t>
            </a:r>
            <a:r>
              <a:rPr lang="en-US" altLang="zh-CN" dirty="0"/>
              <a:t>python</a:t>
            </a:r>
            <a:r>
              <a:rPr lang="zh-CN" altLang="zh-CN" dirty="0"/>
              <a:t>操作</a:t>
            </a:r>
            <a:r>
              <a:rPr lang="en-US" altLang="zh-CN" dirty="0"/>
              <a:t>11-12</a:t>
            </a:r>
            <a:r>
              <a:rPr lang="zh-CN" altLang="zh-CN" dirty="0"/>
              <a:t>步骤就不需要做了</a:t>
            </a:r>
            <a:r>
              <a:rPr lang="zh-CN" altLang="en-US" dirty="0"/>
              <a:t>。</a:t>
            </a:r>
            <a:r>
              <a:rPr lang="zh-CN" altLang="zh-CN" dirty="0"/>
              <a:t>对于使用</a:t>
            </a:r>
            <a:r>
              <a:rPr lang="en-US" altLang="zh-CN" dirty="0" err="1"/>
              <a:t>Jupyter</a:t>
            </a:r>
            <a:r>
              <a:rPr lang="zh-CN" altLang="zh-CN" dirty="0"/>
              <a:t>进行训练的同学</a:t>
            </a:r>
            <a:r>
              <a:rPr lang="zh-CN" altLang="en-US" dirty="0"/>
              <a:t>，需要进行以下操作：</a:t>
            </a:r>
            <a:endParaRPr lang="zh-CN" altLang="zh-CN" dirty="0"/>
          </a:p>
          <a:p>
            <a:pPr marL="0" indent="0">
              <a:buNone/>
            </a:pPr>
            <a:r>
              <a:rPr lang="en-US" altLang="zh-CN" dirty="0"/>
              <a:t>11.</a:t>
            </a:r>
            <a:r>
              <a:rPr lang="zh-CN" altLang="zh-CN" dirty="0"/>
              <a:t>在激活</a:t>
            </a:r>
            <a:r>
              <a:rPr lang="en-US" altLang="zh-CN" dirty="0" err="1"/>
              <a:t>pytorch</a:t>
            </a:r>
            <a:r>
              <a:rPr lang="zh-CN" altLang="zh-CN" dirty="0"/>
              <a:t>之后安装</a:t>
            </a:r>
            <a:r>
              <a:rPr lang="en-US" altLang="zh-CN" dirty="0"/>
              <a:t>ipython</a:t>
            </a:r>
            <a:r>
              <a:rPr lang="zh-CN" altLang="zh-CN" dirty="0"/>
              <a:t>和</a:t>
            </a:r>
            <a:r>
              <a:rPr lang="en-US" altLang="zh-CN" dirty="0"/>
              <a:t>jupyter:</a:t>
            </a:r>
            <a:endParaRPr lang="zh-CN" altLang="zh-CN" dirty="0"/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59781" y="2668765"/>
            <a:ext cx="5156200" cy="6604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781" y="3546087"/>
            <a:ext cx="5270500" cy="647700"/>
          </a:xfrm>
          <a:prstGeom prst="rect">
            <a:avLst/>
          </a:prstGeom>
        </p:spPr>
      </p:pic>
      <p:sp>
        <p:nvSpPr>
          <p:cNvPr id="9" name="内容占位符 3"/>
          <p:cNvSpPr txBox="1"/>
          <p:nvPr/>
        </p:nvSpPr>
        <p:spPr>
          <a:xfrm>
            <a:off x="603010" y="4252657"/>
            <a:ext cx="10945242" cy="149012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457200" indent="-457200" algn="l" defTabSz="108585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kumimoji="1" lang="zh-CN" altLang="en-US" sz="2400" kern="12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  <a:lvl2pPr marL="742950" indent="-285750" algn="l" defTabSz="108585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/>
              <a:buChar char="–"/>
              <a:defRPr kumimoji="1" lang="zh-CN" altLang="en-US" sz="2400" kern="12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2pPr>
            <a:lvl3pPr marL="1346200" indent="-454025" algn="l" defTabSz="108585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kumimoji="1" lang="zh-CN" altLang="en-US" sz="2400" kern="12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3pPr>
            <a:lvl4pPr marL="1697355" indent="-351155" algn="l" defTabSz="108585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/>
              <a:buChar char="•"/>
              <a:defRPr kumimoji="1" lang="zh-CN" altLang="en-US" sz="2400" kern="12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4pPr>
            <a:lvl5pPr marL="2062480" indent="-365125" algn="l" defTabSz="108585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/>
              <a:buChar char="»"/>
              <a:defRPr kumimoji="1" lang="zh-CN" altLang="en-US" sz="2400" kern="1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altLang="zh-CN" dirty="0"/>
              <a:t>12.</a:t>
            </a:r>
            <a:r>
              <a:rPr lang="zh-CN" altLang="en-US" dirty="0"/>
              <a:t>安装</a:t>
            </a:r>
            <a:r>
              <a:rPr lang="en-US" altLang="zh-CN" dirty="0"/>
              <a:t>python kernel for </a:t>
            </a:r>
            <a:r>
              <a:rPr lang="en-US" altLang="zh-CN" dirty="0" err="1"/>
              <a:t>Pytorch</a:t>
            </a:r>
            <a:r>
              <a:rPr lang="zh-CN" altLang="en-US" dirty="0"/>
              <a:t>：</a:t>
            </a:r>
            <a:endParaRPr lang="en-US" altLang="zh-CN" dirty="0"/>
          </a:p>
          <a:p>
            <a:pPr lvl="1"/>
            <a:r>
              <a:rPr lang="en-US" altLang="zh-CN" dirty="0"/>
              <a:t>(</a:t>
            </a:r>
            <a:r>
              <a:rPr lang="en-US" altLang="zh-CN" dirty="0" err="1"/>
              <a:t>pytorch</a:t>
            </a:r>
            <a:r>
              <a:rPr lang="en-US" altLang="zh-CN" dirty="0"/>
              <a:t>)C:\&gt;</a:t>
            </a:r>
            <a:r>
              <a:rPr lang="en-US" altLang="zh-CN" dirty="0" err="1"/>
              <a:t>ipython</a:t>
            </a:r>
            <a:r>
              <a:rPr lang="en-US" altLang="zh-CN" dirty="0"/>
              <a:t> </a:t>
            </a:r>
            <a:r>
              <a:rPr lang="en-US" altLang="zh-CN" dirty="0" err="1"/>
              <a:t>kernelspec</a:t>
            </a:r>
            <a:r>
              <a:rPr lang="en-US" altLang="zh-CN" dirty="0"/>
              <a:t> install-self --user</a:t>
            </a:r>
            <a:endParaRPr lang="en-US" altLang="zh-CN" dirty="0"/>
          </a:p>
          <a:p>
            <a:pPr lvl="1"/>
            <a:r>
              <a:rPr lang="zh-CN" altLang="en-US" dirty="0"/>
              <a:t>看到如下结果：</a:t>
            </a:r>
            <a:endParaRPr lang="zh-CN" altLang="en-US" dirty="0"/>
          </a:p>
          <a:p>
            <a:endParaRPr lang="zh-CN" altLang="en-US" dirty="0"/>
          </a:p>
          <a:p>
            <a:pPr marL="0" indent="0">
              <a:buFont typeface="Wingdings" panose="05000000000000000000" pitchFamily="2" charset="2"/>
              <a:buNone/>
            </a:pPr>
            <a:endParaRPr lang="zh-CN" altLang="en-US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8615" y="5674048"/>
            <a:ext cx="9456605" cy="1117503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Jupyter</a:t>
            </a:r>
            <a:r>
              <a:rPr lang="zh-CN" altLang="en-US" dirty="0"/>
              <a:t>中配置</a:t>
            </a:r>
            <a:r>
              <a:rPr lang="en-US" altLang="zh-CN" dirty="0" err="1"/>
              <a:t>Pytorch</a:t>
            </a:r>
            <a:r>
              <a:rPr lang="zh-CN" altLang="en-US" dirty="0"/>
              <a:t>（选做）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35901BC-4697-634B-B237-19528C62CAD5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3"/>
          </p:nvPr>
        </p:nvSpPr>
        <p:spPr>
          <a:xfrm>
            <a:off x="643508" y="1254928"/>
            <a:ext cx="10945242" cy="5041454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13.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zh-CN" altLang="zh-CN" dirty="0"/>
              <a:t>在</a:t>
            </a:r>
            <a:r>
              <a:rPr lang="en-US" altLang="zh-CN" dirty="0" err="1"/>
              <a:t>Pytorch</a:t>
            </a:r>
            <a:r>
              <a:rPr lang="zh-CN" altLang="zh-CN" dirty="0"/>
              <a:t>环境</a:t>
            </a:r>
            <a:r>
              <a:rPr lang="zh-CN" altLang="en-US" dirty="0"/>
              <a:t>中</a:t>
            </a:r>
            <a:r>
              <a:rPr lang="zh-CN" altLang="zh-CN" dirty="0"/>
              <a:t>打开</a:t>
            </a:r>
            <a:r>
              <a:rPr lang="en-US" altLang="zh-CN" dirty="0" err="1"/>
              <a:t>Jupyter</a:t>
            </a:r>
            <a:r>
              <a:rPr lang="zh-CN" altLang="en-US" dirty="0"/>
              <a:t>，</a:t>
            </a:r>
            <a:r>
              <a:rPr lang="zh-CN" altLang="zh-CN" dirty="0"/>
              <a:t>输入</a:t>
            </a:r>
            <a:r>
              <a:rPr lang="zh-CN" altLang="en-US" dirty="0"/>
              <a:t>步骤</a:t>
            </a:r>
            <a:r>
              <a:rPr lang="en-US" altLang="zh-CN" dirty="0"/>
              <a:t>10</a:t>
            </a:r>
            <a:r>
              <a:rPr lang="zh-CN" altLang="zh-CN" dirty="0"/>
              <a:t>中语句，检测</a:t>
            </a:r>
            <a:r>
              <a:rPr lang="en-US" altLang="zh-CN" dirty="0" err="1"/>
              <a:t>Pytorch</a:t>
            </a:r>
            <a:r>
              <a:rPr lang="zh-CN" altLang="zh-CN" dirty="0"/>
              <a:t>安装情况。</a:t>
            </a:r>
            <a:endParaRPr lang="zh-CN" altLang="zh-CN" dirty="0"/>
          </a:p>
          <a:p>
            <a:pPr marL="0" indent="0">
              <a:buNone/>
            </a:pPr>
            <a:r>
              <a:rPr lang="zh-CN" altLang="zh-CN" dirty="0"/>
              <a:t>结果如下</a:t>
            </a:r>
            <a:r>
              <a:rPr lang="en-US" altLang="zh-CN" dirty="0"/>
              <a:t>:</a:t>
            </a:r>
            <a:endParaRPr lang="zh-CN" altLang="zh-CN" dirty="0"/>
          </a:p>
          <a:p>
            <a:endParaRPr lang="zh-CN" altLang="zh-CN" dirty="0"/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18655" y="1191566"/>
            <a:ext cx="7539335" cy="269425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2791" y="4956718"/>
            <a:ext cx="4191000" cy="17018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54559" y="2925738"/>
            <a:ext cx="10979150" cy="720080"/>
          </a:xfrm>
        </p:spPr>
        <p:txBody>
          <a:bodyPr>
            <a:normAutofit/>
          </a:bodyPr>
          <a:lstStyle/>
          <a:p>
            <a:pPr algn="ctr"/>
            <a:r>
              <a:rPr kumimoji="1" lang="zh-CN" altLang="en-US" sz="4000" dirty="0">
                <a:latin typeface="Hiragino Sans GB W6"/>
                <a:ea typeface="Hiragino Sans GB W6"/>
                <a:cs typeface="Hiragino Sans GB W6"/>
              </a:rPr>
              <a:t>深度学习框架</a:t>
            </a:r>
            <a:endParaRPr kumimoji="1" lang="zh-CN" altLang="en-US" sz="4000" dirty="0">
              <a:latin typeface="Hiragino Sans GB W6"/>
              <a:ea typeface="Hiragino Sans GB W6"/>
              <a:cs typeface="Hiragino Sans GB W6"/>
            </a:endParaRPr>
          </a:p>
        </p:txBody>
      </p:sp>
      <p:sp>
        <p:nvSpPr>
          <p:cNvPr id="3" name="幻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35901BC-4697-634B-B237-19528C62CAD5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zh-CN" dirty="0" err="1"/>
              <a:t>torchvision</a:t>
            </a:r>
            <a:endParaRPr kumimoji="1"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35901BC-4697-634B-B237-19528C62CAD5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3"/>
          </p:nvPr>
        </p:nvSpPr>
        <p:spPr>
          <a:xfrm>
            <a:off x="643508" y="2025190"/>
            <a:ext cx="10945242" cy="4140907"/>
          </a:xfrm>
        </p:spPr>
        <p:txBody>
          <a:bodyPr>
            <a:normAutofit/>
          </a:bodyPr>
          <a:lstStyle/>
          <a:p>
            <a:r>
              <a:rPr lang="en-GB" altLang="zh-CN" dirty="0" err="1"/>
              <a:t>torchvision</a:t>
            </a:r>
            <a:r>
              <a:rPr lang="en-GB" altLang="zh-CN" dirty="0"/>
              <a:t> </a:t>
            </a:r>
            <a:r>
              <a:rPr lang="zh-CN" altLang="en-US" dirty="0"/>
              <a:t>是</a:t>
            </a:r>
            <a:r>
              <a:rPr lang="en-GB" altLang="zh-CN" dirty="0" err="1"/>
              <a:t>PyTorch</a:t>
            </a:r>
            <a:r>
              <a:rPr lang="zh-CN" altLang="en-US" dirty="0"/>
              <a:t>中专门用来处理图像的库</a:t>
            </a:r>
            <a:r>
              <a:rPr lang="en-US" altLang="zh-CN" dirty="0"/>
              <a:t>,</a:t>
            </a:r>
            <a:r>
              <a:rPr lang="zh-CN" altLang="en-US" dirty="0"/>
              <a:t>包中有四个大类。</a:t>
            </a:r>
            <a:endParaRPr lang="zh-CN" altLang="en-US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CN" dirty="0" err="1"/>
              <a:t>torchvision.datasets</a:t>
            </a:r>
            <a:endParaRPr lang="en-US" altLang="zh-CN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CN" dirty="0" err="1"/>
              <a:t>torchvision.models</a:t>
            </a:r>
            <a:endParaRPr lang="en-US" altLang="zh-CN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CN" dirty="0" err="1"/>
              <a:t>torchvision.transforms</a:t>
            </a:r>
            <a:endParaRPr lang="en-US" altLang="zh-CN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CN" dirty="0" err="1"/>
              <a:t>torchvision.utils</a:t>
            </a:r>
            <a:endParaRPr lang="en-US" altLang="zh-CN" dirty="0"/>
          </a:p>
          <a:p>
            <a:pPr lvl="1">
              <a:buFont typeface="Wingdings" panose="05000000000000000000" pitchFamily="2" charset="2"/>
              <a:buChar char="Ø"/>
            </a:pPr>
            <a:endParaRPr lang="en-US" altLang="zh-CN" dirty="0"/>
          </a:p>
          <a:p>
            <a:pPr lvl="1">
              <a:buFont typeface="Wingdings" panose="05000000000000000000" pitchFamily="2" charset="2"/>
              <a:buChar char="Ø"/>
            </a:pP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详细介绍：</a:t>
            </a:r>
            <a:r>
              <a:rPr lang="en-GB" altLang="zh-CN" dirty="0"/>
              <a:t> https://</a:t>
            </a:r>
            <a:r>
              <a:rPr lang="en-GB" altLang="zh-CN" dirty="0" err="1"/>
              <a:t>pypi.org</a:t>
            </a:r>
            <a:r>
              <a:rPr lang="en-GB" altLang="zh-CN" dirty="0"/>
              <a:t>/project/</a:t>
            </a:r>
            <a:r>
              <a:rPr lang="en-GB" altLang="zh-CN" dirty="0" err="1"/>
              <a:t>torchvision</a:t>
            </a:r>
            <a:r>
              <a:rPr lang="en-GB" altLang="zh-CN" dirty="0"/>
              <a:t>/</a:t>
            </a:r>
            <a:endParaRPr lang="en-US" altLang="zh-CN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zh-CN" dirty="0" err="1">
                <a:sym typeface="+mn-ea"/>
              </a:rPr>
              <a:t>torchvision</a:t>
            </a:r>
            <a:endParaRPr kumimoji="1"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35901BC-4697-634B-B237-19528C62CAD5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3"/>
          </p:nvPr>
        </p:nvSpPr>
        <p:spPr>
          <a:xfrm>
            <a:off x="626541" y="1053530"/>
            <a:ext cx="10945242" cy="5765726"/>
          </a:xfrm>
        </p:spPr>
        <p:txBody>
          <a:bodyPr>
            <a:normAutofit fontScale="92500"/>
          </a:bodyPr>
          <a:lstStyle/>
          <a:p>
            <a:r>
              <a:rPr lang="en-US" altLang="en-GB" sz="2500" dirty="0"/>
              <a:t>torch</a:t>
            </a:r>
            <a:r>
              <a:rPr lang="en-GB" altLang="zh-CN" sz="2500" dirty="0"/>
              <a:t>vision.datasets : </a:t>
            </a:r>
            <a:r>
              <a:rPr lang="zh-CN" altLang="en-US" sz="2500" dirty="0"/>
              <a:t>几个常用视觉数据集，可以下载和加载，这里主要的高级用法就是可以看源码如何自己写自己的</a:t>
            </a:r>
            <a:r>
              <a:rPr lang="en-GB" altLang="zh-CN" sz="2500" dirty="0"/>
              <a:t>Dataset</a:t>
            </a:r>
            <a:r>
              <a:rPr lang="zh-CN" altLang="en-US" sz="2500" dirty="0"/>
              <a:t>的子类</a:t>
            </a:r>
            <a:endParaRPr lang="zh-CN" altLang="en-US" sz="2500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GB" altLang="zh-CN" sz="2500" dirty="0"/>
              <a:t>MNIST</a:t>
            </a:r>
            <a:endParaRPr lang="en-GB" altLang="zh-CN" sz="2500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GB" altLang="zh-CN" sz="2500" dirty="0"/>
              <a:t>COCO</a:t>
            </a:r>
            <a:endParaRPr lang="en-GB" altLang="zh-CN" sz="2500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GB" altLang="zh-CN" dirty="0"/>
              <a:t>LSUN</a:t>
            </a:r>
            <a:endParaRPr lang="en-GB" altLang="zh-CN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GB" altLang="zh-CN" dirty="0"/>
              <a:t>Imagenet-12</a:t>
            </a:r>
            <a:endParaRPr lang="en-GB" altLang="zh-CN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GB" altLang="zh-CN" dirty="0"/>
              <a:t>CIFAR</a:t>
            </a:r>
            <a:endParaRPr lang="en-GB" altLang="zh-CN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GB" altLang="zh-CN" dirty="0"/>
              <a:t>STL10</a:t>
            </a:r>
            <a:endParaRPr lang="en-GB" altLang="zh-CN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GB" altLang="zh-CN" dirty="0"/>
              <a:t>SVHN</a:t>
            </a:r>
            <a:endParaRPr lang="en-GB" altLang="zh-CN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GB" altLang="zh-CN" dirty="0" err="1"/>
              <a:t>PhotoTour</a:t>
            </a:r>
            <a:endParaRPr lang="en-GB" altLang="zh-CN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GB" altLang="zh-CN" dirty="0" err="1"/>
              <a:t>ImageFolder</a:t>
            </a:r>
            <a:br>
              <a:rPr lang="en-GB" altLang="zh-CN" dirty="0"/>
            </a:br>
            <a:r>
              <a:rPr lang="en-GB" altLang="zh-CN" dirty="0"/>
              <a:t>···</a:t>
            </a:r>
            <a:endParaRPr lang="en-GB" altLang="zh-CN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zh-CN" dirty="0" err="1">
                <a:sym typeface="+mn-ea"/>
              </a:rPr>
              <a:t>torchvision</a:t>
            </a:r>
            <a:endParaRPr kumimoji="1"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35901BC-4697-634B-B237-19528C62CAD5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altLang="en-GB" dirty="0" err="1"/>
              <a:t>torch</a:t>
            </a:r>
            <a:r>
              <a:rPr lang="en-GB" altLang="zh-CN" dirty="0" err="1"/>
              <a:t>vision.models</a:t>
            </a:r>
            <a:r>
              <a:rPr lang="en-GB" altLang="zh-CN" dirty="0"/>
              <a:t> </a:t>
            </a:r>
            <a:r>
              <a:rPr lang="zh-CN" altLang="en-US" dirty="0"/>
              <a:t>：为我们提供了网络模型以及其训练好的参数文件，让我们可以加载之后直接使用。</a:t>
            </a:r>
            <a:endParaRPr lang="zh-CN" altLang="en-US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GB" altLang="zh-CN" dirty="0" err="1"/>
              <a:t>AlexNet</a:t>
            </a:r>
            <a:endParaRPr lang="en-GB" altLang="zh-CN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GB" altLang="zh-CN" dirty="0"/>
              <a:t>VGG</a:t>
            </a:r>
            <a:endParaRPr lang="en-GB" altLang="zh-CN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GB" altLang="zh-CN" dirty="0" err="1"/>
              <a:t>ResNet</a:t>
            </a:r>
            <a:endParaRPr lang="en-GB" altLang="zh-CN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GB" altLang="zh-CN" dirty="0" err="1"/>
              <a:t>DenseNet</a:t>
            </a:r>
            <a:endParaRPr lang="en-GB" altLang="zh-CN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GB" altLang="zh-CN" dirty="0" err="1"/>
              <a:t>SqueezeNet</a:t>
            </a:r>
            <a:endParaRPr lang="en-GB" altLang="zh-CN" dirty="0"/>
          </a:p>
          <a:p>
            <a:endParaRPr kumimoji="1" lang="zh-CN" altLang="en-US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zh-CN" dirty="0" err="1">
                <a:sym typeface="+mn-ea"/>
              </a:rPr>
              <a:t>torchvision</a:t>
            </a:r>
            <a:endParaRPr kumimoji="1"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35901BC-4697-634B-B237-19528C62CAD5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3"/>
          </p:nvPr>
        </p:nvSpPr>
        <p:spPr>
          <a:xfrm>
            <a:off x="626541" y="1053530"/>
            <a:ext cx="10513194" cy="5041454"/>
          </a:xfrm>
        </p:spPr>
        <p:txBody>
          <a:bodyPr>
            <a:normAutofit/>
          </a:bodyPr>
          <a:lstStyle/>
          <a:p>
            <a:r>
              <a:rPr lang="en-GB" altLang="zh-CN" dirty="0" err="1"/>
              <a:t>torchvision.transforms</a:t>
            </a:r>
            <a:r>
              <a:rPr lang="zh-CN" altLang="en-US" dirty="0"/>
              <a:t>：提供了一般的图像操作类，这个包中包含</a:t>
            </a:r>
            <a:r>
              <a:rPr lang="en-GB" altLang="zh-CN" dirty="0"/>
              <a:t>resize</a:t>
            </a:r>
            <a:r>
              <a:rPr lang="zh-CN" altLang="en-GB" dirty="0"/>
              <a:t>、</a:t>
            </a:r>
            <a:r>
              <a:rPr lang="en-GB" altLang="zh-CN" dirty="0"/>
              <a:t>crop</a:t>
            </a:r>
            <a:r>
              <a:rPr lang="zh-CN" altLang="en-US" dirty="0"/>
              <a:t>等常见的</a:t>
            </a:r>
            <a:r>
              <a:rPr lang="en-GB" altLang="zh-CN" dirty="0"/>
              <a:t>data augmentation</a:t>
            </a:r>
            <a:r>
              <a:rPr lang="zh-CN" altLang="en-US" dirty="0"/>
              <a:t>操作，基本上</a:t>
            </a:r>
            <a:r>
              <a:rPr lang="en-GB" altLang="zh-CN" dirty="0" err="1"/>
              <a:t>PyTorch</a:t>
            </a:r>
            <a:r>
              <a:rPr lang="zh-CN" altLang="en-US" dirty="0"/>
              <a:t>中的</a:t>
            </a:r>
            <a:r>
              <a:rPr lang="en-GB" altLang="zh-CN" dirty="0"/>
              <a:t>data augmentation</a:t>
            </a:r>
            <a:r>
              <a:rPr lang="zh-CN" altLang="en-US" dirty="0"/>
              <a:t>操作都可以通过该接口实现。</a:t>
            </a:r>
            <a:endParaRPr lang="en-US" altLang="zh-CN" dirty="0"/>
          </a:p>
          <a:p>
            <a:endParaRPr lang="zh-CN" altLang="en-US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zh-CN" altLang="en-US" dirty="0"/>
              <a:t>对</a:t>
            </a:r>
            <a:r>
              <a:rPr lang="en-GB" altLang="zh-CN" dirty="0"/>
              <a:t>PIL.Image</a:t>
            </a:r>
            <a:r>
              <a:rPr lang="zh-CN" altLang="en-US" dirty="0"/>
              <a:t>进行变换</a:t>
            </a:r>
            <a:endParaRPr lang="zh-CN" altLang="en-US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zh-CN" altLang="en-US" dirty="0"/>
              <a:t>对</a:t>
            </a:r>
            <a:r>
              <a:rPr lang="en-GB" altLang="zh-CN" dirty="0"/>
              <a:t>Tensor</a:t>
            </a:r>
            <a:r>
              <a:rPr lang="zh-CN" altLang="en-US" dirty="0"/>
              <a:t>进行变换</a:t>
            </a:r>
            <a:endParaRPr lang="en-US" altLang="zh-CN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zh-CN" altLang="en-US" dirty="0"/>
              <a:t>数据格式转换操作 </a:t>
            </a:r>
            <a:br>
              <a:rPr lang="zh-CN" altLang="en-US" dirty="0"/>
            </a:br>
            <a:endParaRPr lang="zh-CN" altLang="en-US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zh-CN" dirty="0" err="1">
                <a:sym typeface="+mn-ea"/>
              </a:rPr>
              <a:t>torchvision</a:t>
            </a:r>
            <a:endParaRPr kumimoji="1"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35901BC-4697-634B-B237-19528C62CAD5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3"/>
          </p:nvPr>
        </p:nvSpPr>
        <p:spPr>
          <a:xfrm>
            <a:off x="626541" y="1053530"/>
            <a:ext cx="10513194" cy="5041454"/>
          </a:xfrm>
        </p:spPr>
        <p:txBody>
          <a:bodyPr>
            <a:normAutofit lnSpcReduction="10000"/>
          </a:bodyPr>
          <a:lstStyle/>
          <a:p>
            <a:r>
              <a:rPr lang="en-GB" altLang="zh-CN" dirty="0" err="1"/>
              <a:t>torchvision.utils</a:t>
            </a:r>
            <a:r>
              <a:rPr lang="zh-CN" altLang="en-US" dirty="0"/>
              <a:t>：提供了一些工具类</a:t>
            </a:r>
            <a:r>
              <a:rPr lang="en-GB" altLang="zh-CN" dirty="0" err="1"/>
              <a:t>torchvision.utils.make_grid</a:t>
            </a:r>
            <a:r>
              <a:rPr lang="en-GB" altLang="zh-CN" dirty="0"/>
              <a:t>(tensor, </a:t>
            </a:r>
            <a:r>
              <a:rPr lang="en-GB" altLang="zh-CN" dirty="0" err="1"/>
              <a:t>nrow</a:t>
            </a:r>
            <a:r>
              <a:rPr lang="en-GB" altLang="zh-CN" dirty="0"/>
              <a:t>=8, padding=2, normalize=False, range=None, </a:t>
            </a:r>
            <a:r>
              <a:rPr lang="en-GB" altLang="zh-CN" dirty="0" err="1"/>
              <a:t>scale_each</a:t>
            </a:r>
            <a:r>
              <a:rPr lang="en-GB" altLang="zh-CN" dirty="0"/>
              <a:t>=False, </a:t>
            </a:r>
            <a:r>
              <a:rPr lang="en-GB" altLang="zh-CN" dirty="0" err="1"/>
              <a:t>pad_value</a:t>
            </a:r>
            <a:r>
              <a:rPr lang="en-GB" altLang="zh-CN" dirty="0"/>
              <a:t>=0)</a:t>
            </a:r>
            <a:endParaRPr lang="en-GB" altLang="zh-CN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zh-CN" altLang="en-US" dirty="0"/>
              <a:t>作用</a:t>
            </a:r>
            <a:r>
              <a:rPr lang="zh-CN" altLang="en-GB" dirty="0"/>
              <a:t>：</a:t>
            </a:r>
            <a:r>
              <a:rPr lang="zh-CN" altLang="en-US" dirty="0"/>
              <a:t>制作一个图形网格</a:t>
            </a:r>
            <a:r>
              <a:rPr lang="en-US" altLang="zh-CN" dirty="0"/>
              <a:t>.</a:t>
            </a:r>
            <a:endParaRPr lang="en-US" altLang="zh-CN" dirty="0"/>
          </a:p>
          <a:p>
            <a:pPr lvl="1">
              <a:buFont typeface="Wingdings" panose="05000000000000000000" pitchFamily="2" charset="2"/>
              <a:buChar char="Ø"/>
            </a:pPr>
            <a:endParaRPr lang="en-US" altLang="zh-CN" dirty="0"/>
          </a:p>
          <a:p>
            <a:pPr lvl="1">
              <a:buFont typeface="Wingdings" panose="05000000000000000000" pitchFamily="2" charset="2"/>
              <a:buChar char="Ø"/>
            </a:pPr>
            <a:endParaRPr lang="en-US" altLang="zh-CN" dirty="0"/>
          </a:p>
          <a:p>
            <a:pPr lvl="1">
              <a:buFont typeface="Wingdings" panose="05000000000000000000" pitchFamily="2" charset="2"/>
              <a:buChar char="Ø"/>
            </a:pPr>
            <a:endParaRPr lang="en-GB" altLang="zh-CN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GB" altLang="zh-CN" dirty="0" err="1"/>
              <a:t>torchvision.utils.save_image</a:t>
            </a:r>
            <a:r>
              <a:rPr lang="en-GB" altLang="zh-CN" dirty="0"/>
              <a:t>(tensor, filename, </a:t>
            </a:r>
            <a:r>
              <a:rPr lang="en-GB" altLang="zh-CN" dirty="0" err="1"/>
              <a:t>nrow</a:t>
            </a:r>
            <a:r>
              <a:rPr lang="en-GB" altLang="zh-CN" dirty="0"/>
              <a:t>=8, padding=2, normalize=False, range=None, </a:t>
            </a:r>
            <a:r>
              <a:rPr lang="en-GB" altLang="zh-CN" dirty="0" err="1"/>
              <a:t>scale_each</a:t>
            </a:r>
            <a:r>
              <a:rPr lang="en-GB" altLang="zh-CN" dirty="0"/>
              <a:t>=False) </a:t>
            </a:r>
            <a:br>
              <a:rPr lang="en-GB" altLang="zh-CN" dirty="0"/>
            </a:br>
            <a:r>
              <a:rPr lang="zh-CN" altLang="en-US" dirty="0"/>
              <a:t>作用</a:t>
            </a:r>
            <a:r>
              <a:rPr lang="en-US" altLang="zh-CN" dirty="0"/>
              <a:t>: </a:t>
            </a:r>
            <a:r>
              <a:rPr lang="zh-CN" altLang="en-US" dirty="0"/>
              <a:t>将输入的</a:t>
            </a:r>
            <a:r>
              <a:rPr lang="en-GB" altLang="zh-CN" dirty="0"/>
              <a:t>Tensor</a:t>
            </a:r>
            <a:r>
              <a:rPr lang="zh-CN" altLang="en-US" dirty="0"/>
              <a:t>保存图像</a:t>
            </a:r>
            <a:r>
              <a:rPr lang="en-GB" altLang="zh-CN" dirty="0"/>
              <a:t>.</a:t>
            </a:r>
            <a:br>
              <a:rPr lang="zh-CN" altLang="en-US" dirty="0"/>
            </a:br>
            <a:endParaRPr kumimoji="1"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1"/>
          <a:srcRect r="21016"/>
          <a:stretch>
            <a:fillRect/>
          </a:stretch>
        </p:blipFill>
        <p:spPr>
          <a:xfrm>
            <a:off x="2097442" y="2965250"/>
            <a:ext cx="4032448" cy="1270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54559" y="2925738"/>
            <a:ext cx="10979150" cy="720080"/>
          </a:xfrm>
        </p:spPr>
        <p:txBody>
          <a:bodyPr>
            <a:normAutofit/>
          </a:bodyPr>
          <a:lstStyle/>
          <a:p>
            <a:pPr algn="ctr"/>
            <a:r>
              <a:rPr kumimoji="1" lang="en-US" altLang="zh-CN" sz="4000" dirty="0">
                <a:latin typeface="Hiragino Sans GB W6"/>
                <a:ea typeface="Hiragino Sans GB W6"/>
                <a:cs typeface="Hiragino Sans GB W6"/>
              </a:rPr>
              <a:t>CIFAR10</a:t>
            </a:r>
            <a:r>
              <a:rPr kumimoji="1" lang="zh-CN" altLang="en-US" sz="4000" dirty="0">
                <a:latin typeface="Hiragino Sans GB W6"/>
                <a:ea typeface="Hiragino Sans GB W6"/>
                <a:cs typeface="Hiragino Sans GB W6"/>
              </a:rPr>
              <a:t>图片分类</a:t>
            </a:r>
            <a:endParaRPr kumimoji="1" lang="zh-CN" altLang="en-US" sz="4000" dirty="0">
              <a:latin typeface="Hiragino Sans GB W6"/>
              <a:ea typeface="Hiragino Sans GB W6"/>
              <a:cs typeface="Hiragino Sans GB W6"/>
            </a:endParaRPr>
          </a:p>
        </p:txBody>
      </p:sp>
      <p:sp>
        <p:nvSpPr>
          <p:cNvPr id="3" name="幻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35901BC-4697-634B-B237-19528C62CAD5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问题：如何让机器具备区分能力？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35901BC-4697-634B-B237-19528C62CAD5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2292711" y="1972081"/>
            <a:ext cx="1224136" cy="1224136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6600" dirty="0">
                <a:solidFill>
                  <a:schemeClr val="tx1"/>
                </a:solidFill>
                <a:latin typeface="Lucida Handwriting" panose="03010101010101010101" pitchFamily="66" charset="0"/>
              </a:rPr>
              <a:t>1</a:t>
            </a:r>
            <a:endParaRPr lang="zh-CN" altLang="en-US" sz="6600" dirty="0">
              <a:solidFill>
                <a:schemeClr val="tx1"/>
              </a:solidFill>
              <a:latin typeface="Lucida Handwriting" panose="03010101010101010101" pitchFamily="66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446169" y="1972081"/>
            <a:ext cx="1224136" cy="1224136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6600" dirty="0">
                <a:solidFill>
                  <a:schemeClr val="tx1"/>
                </a:solidFill>
                <a:latin typeface="Lucida Handwriting" panose="03010101010101010101" pitchFamily="66" charset="0"/>
              </a:rPr>
              <a:t>0</a:t>
            </a:r>
            <a:endParaRPr lang="zh-CN" altLang="en-US" sz="6600" dirty="0">
              <a:solidFill>
                <a:schemeClr val="tx1"/>
              </a:solidFill>
              <a:latin typeface="Lucida Handwriting" panose="03010101010101010101" pitchFamily="66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599627" y="1972081"/>
            <a:ext cx="1224136" cy="1224136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6600" dirty="0">
                <a:solidFill>
                  <a:schemeClr val="tx1"/>
                </a:solidFill>
                <a:latin typeface="Lucida Handwriting" panose="03010101010101010101" pitchFamily="66" charset="0"/>
              </a:rPr>
              <a:t>0</a:t>
            </a:r>
            <a:endParaRPr lang="zh-CN" altLang="en-US" sz="6600" dirty="0">
              <a:solidFill>
                <a:schemeClr val="tx1"/>
              </a:solidFill>
              <a:latin typeface="Lucida Handwriting" panose="03010101010101010101" pitchFamily="66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753085" y="1972081"/>
            <a:ext cx="1224136" cy="1224136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6600" dirty="0">
                <a:solidFill>
                  <a:schemeClr val="tx1"/>
                </a:solidFill>
                <a:latin typeface="Lucida Handwriting" panose="03010101010101010101" pitchFamily="66" charset="0"/>
              </a:rPr>
              <a:t>8</a:t>
            </a:r>
            <a:endParaRPr lang="zh-CN" altLang="en-US" sz="6600" dirty="0">
              <a:solidFill>
                <a:schemeClr val="tx1"/>
              </a:solidFill>
              <a:latin typeface="Lucida Handwriting" panose="03010101010101010101" pitchFamily="66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906543" y="1972081"/>
            <a:ext cx="1224136" cy="1224136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6600" dirty="0">
                <a:solidFill>
                  <a:schemeClr val="tx1"/>
                </a:solidFill>
                <a:latin typeface="Lucida Handwriting" panose="03010101010101010101" pitchFamily="66" charset="0"/>
              </a:rPr>
              <a:t>7</a:t>
            </a:r>
            <a:endParaRPr lang="zh-CN" altLang="en-US" sz="6600" dirty="0">
              <a:solidFill>
                <a:schemeClr val="tx1"/>
              </a:solidFill>
              <a:latin typeface="Lucida Handwriting" panose="03010101010101010101" pitchFamily="66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8060000" y="1972081"/>
            <a:ext cx="1224136" cy="1224136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6600" dirty="0">
                <a:solidFill>
                  <a:schemeClr val="tx1"/>
                </a:solidFill>
                <a:latin typeface="Lucida Handwriting" panose="03010101010101010101" pitchFamily="66" charset="0"/>
              </a:rPr>
              <a:t>6</a:t>
            </a:r>
            <a:endParaRPr lang="zh-CN" altLang="en-US" sz="6600" dirty="0">
              <a:solidFill>
                <a:schemeClr val="tx1"/>
              </a:solidFill>
              <a:latin typeface="Lucida Handwriting" panose="03010101010101010101" pitchFamily="66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06680" y="1297136"/>
            <a:ext cx="35509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识别数字需要依靠特征</a:t>
            </a: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282751" y="2566147"/>
            <a:ext cx="7200800" cy="57606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2659400" y="1972081"/>
            <a:ext cx="288032" cy="115212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3805543" y="1972081"/>
            <a:ext cx="288032" cy="115212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4959001" y="2044089"/>
            <a:ext cx="288032" cy="115212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6119885" y="2008085"/>
            <a:ext cx="288032" cy="115212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7262462" y="2044089"/>
            <a:ext cx="288032" cy="115212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8371367" y="2054975"/>
            <a:ext cx="288032" cy="115212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4014199" y="3008492"/>
            <a:ext cx="37866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285750" indent="-285750">
              <a:buFont typeface="Wingdings" panose="05000000000000000000" pitchFamily="2" charset="2"/>
              <a:buChar char="l"/>
              <a:defRPr sz="2400"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 marL="0" indent="0">
              <a:buNone/>
            </a:pPr>
            <a:r>
              <a:rPr lang="zh-CN" altLang="en-US" sz="4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怎样提取特征？</a:t>
            </a:r>
            <a:endParaRPr lang="zh-CN" altLang="en-US" sz="40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738451" y="3707389"/>
            <a:ext cx="23198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识别自然物体</a:t>
            </a: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48232" y="4267477"/>
            <a:ext cx="1839869" cy="1792693"/>
          </a:xfrm>
          <a:prstGeom prst="rect">
            <a:avLst/>
          </a:prstGeom>
        </p:spPr>
      </p:pic>
      <p:pic>
        <p:nvPicPr>
          <p:cNvPr id="50" name="图片 4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9465" y="4187336"/>
            <a:ext cx="1839868" cy="1868616"/>
          </a:xfrm>
          <a:prstGeom prst="rect">
            <a:avLst/>
          </a:prstGeom>
        </p:spPr>
      </p:pic>
      <p:pic>
        <p:nvPicPr>
          <p:cNvPr id="51" name="图片 5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4765" y="4267477"/>
            <a:ext cx="1822081" cy="1792693"/>
          </a:xfrm>
          <a:prstGeom prst="rect">
            <a:avLst/>
          </a:prstGeom>
        </p:spPr>
      </p:pic>
      <p:sp>
        <p:nvSpPr>
          <p:cNvPr id="52" name="矩形 51"/>
          <p:cNvSpPr/>
          <p:nvPr/>
        </p:nvSpPr>
        <p:spPr>
          <a:xfrm>
            <a:off x="1610352" y="4213471"/>
            <a:ext cx="1049048" cy="202463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2"/>
          <p:cNvSpPr/>
          <p:nvPr/>
        </p:nvSpPr>
        <p:spPr>
          <a:xfrm>
            <a:off x="4434477" y="4169054"/>
            <a:ext cx="1049048" cy="202463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7665815" y="4109326"/>
            <a:ext cx="1049048" cy="202463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矩形 54"/>
          <p:cNvSpPr/>
          <p:nvPr/>
        </p:nvSpPr>
        <p:spPr>
          <a:xfrm>
            <a:off x="1633944" y="5292163"/>
            <a:ext cx="2272808" cy="91235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矩形 55"/>
          <p:cNvSpPr/>
          <p:nvPr/>
        </p:nvSpPr>
        <p:spPr>
          <a:xfrm>
            <a:off x="4458069" y="5247746"/>
            <a:ext cx="2272808" cy="91235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矩形 56"/>
          <p:cNvSpPr/>
          <p:nvPr/>
        </p:nvSpPr>
        <p:spPr>
          <a:xfrm>
            <a:off x="7689407" y="5188018"/>
            <a:ext cx="2272808" cy="91235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2" grpId="0" animBg="1"/>
      <p:bldP spid="12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/>
      <p:bldP spid="52" grpId="0" animBg="1"/>
      <p:bldP spid="52" grpId="1" animBg="1"/>
      <p:bldP spid="53" grpId="0" animBg="1"/>
      <p:bldP spid="53" grpId="1" animBg="1"/>
      <p:bldP spid="54" grpId="0" animBg="1"/>
      <p:bldP spid="54" grpId="1" animBg="1"/>
      <p:bldP spid="55" grpId="0" animBg="1"/>
      <p:bldP spid="55" grpId="1" animBg="1"/>
      <p:bldP spid="56" grpId="0" animBg="1"/>
      <p:bldP spid="56" grpId="1" animBg="1"/>
      <p:bldP spid="57" grpId="0" animBg="1"/>
      <p:bldP spid="57" grpId="1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altLang="zh-CN" dirty="0"/>
              <a:t> CIFAR-10 </a:t>
            </a:r>
            <a:r>
              <a:rPr lang="zh-CN" altLang="en-US" dirty="0"/>
              <a:t>分类数据集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35901BC-4697-634B-B237-19528C62CAD5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3"/>
          </p:nvPr>
        </p:nvSpPr>
        <p:spPr>
          <a:xfrm>
            <a:off x="6783250" y="1799870"/>
            <a:ext cx="5112570" cy="4014941"/>
          </a:xfrm>
        </p:spPr>
        <p:txBody>
          <a:bodyPr>
            <a:normAutofit/>
          </a:bodyPr>
          <a:lstStyle/>
          <a:p>
            <a:r>
              <a:rPr lang="en-US" altLang="zh-CN" dirty="0"/>
              <a:t>CIFAR</a:t>
            </a:r>
            <a:r>
              <a:rPr lang="zh-CN" altLang="en-US" dirty="0"/>
              <a:t>是一家总部设在加拿大的全球研究机构。</a:t>
            </a:r>
            <a:r>
              <a:rPr lang="en-US" altLang="zh-CN" dirty="0"/>
              <a:t>CIFAR-10</a:t>
            </a:r>
            <a:r>
              <a:rPr lang="zh-CN" altLang="en-US" dirty="0"/>
              <a:t>是用于训练机器学习和计算机视觉算法的图像的集合，数据集包含</a:t>
            </a:r>
            <a:r>
              <a:rPr lang="en-US" altLang="zh-CN" dirty="0"/>
              <a:t>10</a:t>
            </a:r>
            <a:r>
              <a:rPr lang="zh-CN" altLang="en-US" dirty="0"/>
              <a:t>类目标，每类</a:t>
            </a:r>
            <a:r>
              <a:rPr lang="en-US" altLang="zh-CN" dirty="0"/>
              <a:t>6000</a:t>
            </a:r>
            <a:r>
              <a:rPr lang="zh-CN" altLang="en-US" dirty="0"/>
              <a:t>张图像。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训练图像</a:t>
            </a:r>
            <a:r>
              <a:rPr lang="en-US" altLang="zh-CN" dirty="0"/>
              <a:t>50000</a:t>
            </a:r>
            <a:r>
              <a:rPr lang="zh-CN" altLang="en-US" dirty="0"/>
              <a:t>张</a:t>
            </a:r>
            <a:endParaRPr lang="en-US" altLang="zh-CN" dirty="0"/>
          </a:p>
          <a:p>
            <a:r>
              <a:rPr lang="zh-CN" altLang="en-US" dirty="0"/>
              <a:t>测试图像</a:t>
            </a:r>
            <a:r>
              <a:rPr lang="en-US" altLang="zh-CN" dirty="0"/>
              <a:t>10000</a:t>
            </a:r>
            <a:r>
              <a:rPr lang="zh-CN" altLang="en-US" dirty="0"/>
              <a:t>张</a:t>
            </a:r>
            <a:endParaRPr lang="en-US" altLang="zh-CN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9600" y="1514991"/>
            <a:ext cx="5969000" cy="45847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35901BC-4697-634B-B237-19528C62CAD5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3"/>
          </p:nvPr>
        </p:nvSpPr>
        <p:spPr>
          <a:xfrm>
            <a:off x="626541" y="1053530"/>
            <a:ext cx="10945242" cy="1246127"/>
          </a:xfrm>
        </p:spPr>
        <p:txBody>
          <a:bodyPr/>
          <a:lstStyle/>
          <a:p>
            <a:r>
              <a:rPr lang="en-GB" altLang="zh-CN">
                <a:sym typeface="+mn-ea"/>
              </a:rPr>
              <a:t>CIFAR-10</a:t>
            </a:r>
            <a:r>
              <a:rPr lang="en-GB" altLang="zh-CN" dirty="0"/>
              <a:t> </a:t>
            </a:r>
            <a:r>
              <a:rPr lang="zh-CN" altLang="en-US" dirty="0"/>
              <a:t>数据单元组成：</a:t>
            </a:r>
            <a:endParaRPr lang="en-US" altLang="zh-CN" dirty="0"/>
          </a:p>
          <a:p>
            <a:pPr lvl="2"/>
            <a:r>
              <a:rPr lang="en-GB" altLang="zh-CN" dirty="0"/>
              <a:t>32x32</a:t>
            </a:r>
            <a:r>
              <a:rPr lang="zh-CN" altLang="en-US" dirty="0"/>
              <a:t>彩色图像组成，包含</a:t>
            </a:r>
            <a:r>
              <a:rPr lang="en-US" altLang="zh-CN" dirty="0"/>
              <a:t>RGB</a:t>
            </a:r>
            <a:r>
              <a:rPr lang="zh-CN" altLang="en-US" dirty="0"/>
              <a:t>三个通道，每一层</a:t>
            </a:r>
            <a:r>
              <a:rPr lang="en-US" altLang="zh-CN" dirty="0"/>
              <a:t>1024</a:t>
            </a:r>
            <a:r>
              <a:rPr lang="zh-CN" altLang="en-US" dirty="0"/>
              <a:t>个像素点</a:t>
            </a:r>
            <a:endParaRPr lang="en-US" altLang="zh-CN" dirty="0"/>
          </a:p>
          <a:p>
            <a:pPr marL="892175" lvl="2" indent="0">
              <a:buNone/>
            </a:pPr>
            <a:endParaRPr lang="en-US" altLang="zh-CN" dirty="0"/>
          </a:p>
          <a:p>
            <a:pPr marL="457200" lvl="1" indent="0">
              <a:buNone/>
            </a:pPr>
            <a:endParaRPr kumimoji="1" lang="zh-CN" altLang="en-US" dirty="0"/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609600" y="333450"/>
            <a:ext cx="10979150" cy="720080"/>
          </a:xfrm>
        </p:spPr>
        <p:txBody>
          <a:bodyPr/>
          <a:lstStyle/>
          <a:p>
            <a:r>
              <a:rPr lang="en-GB" altLang="zh-CN" dirty="0"/>
              <a:t> CIFAR-10 </a:t>
            </a:r>
            <a:r>
              <a:rPr lang="zh-CN" altLang="en-US" dirty="0"/>
              <a:t>分类数据集</a:t>
            </a:r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6" b="1076"/>
          <a:stretch>
            <a:fillRect/>
          </a:stretch>
        </p:blipFill>
        <p:spPr>
          <a:xfrm>
            <a:off x="4587007" y="3019737"/>
            <a:ext cx="1875322" cy="1800000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" r="535"/>
          <a:stretch>
            <a:fillRect/>
          </a:stretch>
        </p:blipFill>
        <p:spPr>
          <a:xfrm>
            <a:off x="6830248" y="3019737"/>
            <a:ext cx="1789207" cy="1800000"/>
          </a:xfrm>
          <a:prstGeom prst="rect">
            <a:avLst/>
          </a:prstGeom>
          <a:ln w="28575">
            <a:solidFill>
              <a:srgbClr val="00B050"/>
            </a:solidFill>
          </a:ln>
        </p:spPr>
      </p:pic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46" b="2146"/>
          <a:stretch>
            <a:fillRect/>
          </a:stretch>
        </p:blipFill>
        <p:spPr>
          <a:xfrm>
            <a:off x="8894331" y="3039509"/>
            <a:ext cx="1854243" cy="1800000"/>
          </a:xfrm>
          <a:prstGeom prst="rect">
            <a:avLst/>
          </a:prstGeom>
          <a:ln w="28575">
            <a:solidFill>
              <a:srgbClr val="0000FF"/>
            </a:solidFill>
          </a:ln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9776" y="2837834"/>
            <a:ext cx="2692400" cy="269240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 flipH="1">
            <a:off x="1970788" y="5616529"/>
            <a:ext cx="18264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dirty="0">
                <a:latin typeface="微软雅黑" panose="020B0503020204020204" charset="-122"/>
                <a:ea typeface="微软雅黑" panose="020B0503020204020204" charset="-122"/>
              </a:rPr>
              <a:t>飞机样本示例</a:t>
            </a:r>
            <a:endParaRPr kumimoji="1" lang="en-US" altLang="zh-CN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kumimoji="1" lang="en-US" altLang="zh-CN" dirty="0">
                <a:latin typeface="微软雅黑" panose="020B0503020204020204" charset="-122"/>
                <a:ea typeface="微软雅黑" panose="020B0503020204020204" charset="-122"/>
              </a:rPr>
              <a:t>Index=600</a:t>
            </a:r>
            <a:endParaRPr kumimoji="1" lang="en-US" altLang="zh-CN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kumimoji="1" lang="en-US" altLang="zh-CN" dirty="0">
                <a:latin typeface="微软雅黑" panose="020B0503020204020204" charset="-122"/>
                <a:ea typeface="微软雅黑" panose="020B0503020204020204" charset="-122"/>
              </a:rPr>
              <a:t>label=0 </a:t>
            </a:r>
            <a:endParaRPr kumimoji="1"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" name="左大括号 16"/>
          <p:cNvSpPr/>
          <p:nvPr/>
        </p:nvSpPr>
        <p:spPr>
          <a:xfrm rot="5400000">
            <a:off x="2626203" y="1373953"/>
            <a:ext cx="304640" cy="2631791"/>
          </a:xfrm>
          <a:prstGeom prst="leftBrace">
            <a:avLst>
              <a:gd name="adj1" fmla="val 107758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2233899" y="2220364"/>
            <a:ext cx="13298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altLang="zh-CN" dirty="0"/>
              <a:t>32</a:t>
            </a:r>
            <a:r>
              <a:rPr lang="zh-CN" altLang="en-US" dirty="0"/>
              <a:t> </a:t>
            </a:r>
            <a:r>
              <a:rPr lang="en-US" altLang="zh-CN" dirty="0"/>
              <a:t>pixels</a:t>
            </a:r>
            <a:endParaRPr lang="zh-CN" altLang="en-US" dirty="0"/>
          </a:p>
        </p:txBody>
      </p:sp>
      <p:sp>
        <p:nvSpPr>
          <p:cNvPr id="20" name="文本框 19"/>
          <p:cNvSpPr txBox="1"/>
          <p:nvPr/>
        </p:nvSpPr>
        <p:spPr>
          <a:xfrm>
            <a:off x="5089777" y="4996527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>
                <a:latin typeface="微软雅黑" panose="020B0503020204020204" charset="-122"/>
                <a:ea typeface="微软雅黑" panose="020B0503020204020204" charset="-122"/>
              </a:rPr>
              <a:t>R</a:t>
            </a:r>
            <a:r>
              <a:rPr kumimoji="1" lang="zh-CN" altLang="en-US" dirty="0">
                <a:latin typeface="微软雅黑" panose="020B0503020204020204" charset="-122"/>
                <a:ea typeface="微软雅黑" panose="020B0503020204020204" charset="-122"/>
              </a:rPr>
              <a:t>通道</a:t>
            </a:r>
            <a:endParaRPr kumimoji="1"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7238833" y="5010033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>
                <a:latin typeface="微软雅黑" panose="020B0503020204020204" charset="-122"/>
                <a:ea typeface="微软雅黑" panose="020B0503020204020204" charset="-122"/>
              </a:rPr>
              <a:t>G</a:t>
            </a:r>
            <a:r>
              <a:rPr kumimoji="1" lang="zh-CN" altLang="en-US" dirty="0">
                <a:latin typeface="微软雅黑" panose="020B0503020204020204" charset="-122"/>
                <a:ea typeface="微软雅黑" panose="020B0503020204020204" charset="-122"/>
              </a:rPr>
              <a:t>通道</a:t>
            </a:r>
            <a:endParaRPr kumimoji="1"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9281392" y="5084058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>
                <a:latin typeface="微软雅黑" panose="020B0503020204020204" charset="-122"/>
                <a:ea typeface="微软雅黑" panose="020B0503020204020204" charset="-122"/>
              </a:rPr>
              <a:t>B</a:t>
            </a:r>
            <a:r>
              <a:rPr kumimoji="1" lang="zh-CN" altLang="en-US" dirty="0">
                <a:latin typeface="微软雅黑" panose="020B0503020204020204" charset="-122"/>
                <a:ea typeface="微软雅黑" panose="020B0503020204020204" charset="-122"/>
              </a:rPr>
              <a:t>通道</a:t>
            </a:r>
            <a:endParaRPr kumimoji="1"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实验步骤</a:t>
            </a:r>
            <a:r>
              <a:rPr lang="en-US" altLang="zh-CN" dirty="0"/>
              <a:t>——1.</a:t>
            </a:r>
            <a:r>
              <a:rPr lang="zh-CN" altLang="en-US" dirty="0"/>
              <a:t>载入数据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35901BC-4697-634B-B237-19528C62CAD5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3"/>
          </p:nvPr>
        </p:nvSpPr>
        <p:spPr>
          <a:xfrm>
            <a:off x="194519" y="1341562"/>
            <a:ext cx="5400600" cy="5041454"/>
          </a:xfrm>
        </p:spPr>
        <p:txBody>
          <a:bodyPr>
            <a:normAutofit/>
          </a:bodyPr>
          <a:lstStyle/>
          <a:p>
            <a:r>
              <a:rPr lang="zh-CN" altLang="en-GB" sz="2000" dirty="0"/>
              <a:t>利用</a:t>
            </a:r>
            <a:r>
              <a:rPr lang="en-GB" altLang="zh-CN" sz="2000" dirty="0" err="1"/>
              <a:t>torchvision</a:t>
            </a:r>
            <a:r>
              <a:rPr lang="en-US" altLang="zh-CN" sz="2000" dirty="0"/>
              <a:t>.dataset</a:t>
            </a:r>
            <a:r>
              <a:rPr lang="zh-CN" altLang="en-US" sz="2000" dirty="0"/>
              <a:t>进行数据集下载</a:t>
            </a:r>
            <a:endParaRPr lang="zh-CN" altLang="en-US" sz="2000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GB" altLang="zh-CN" sz="2000" dirty="0"/>
              <a:t>root</a:t>
            </a:r>
            <a:r>
              <a:rPr lang="zh-CN" altLang="en-GB" sz="2000" dirty="0"/>
              <a:t>：</a:t>
            </a:r>
            <a:r>
              <a:rPr lang="zh-CN" altLang="en-US" sz="2000" dirty="0"/>
              <a:t>表示下载到哪个目录下</a:t>
            </a:r>
            <a:endParaRPr lang="en-US" altLang="zh-CN" sz="2000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GB" altLang="zh-CN" sz="2000" dirty="0"/>
              <a:t>train</a:t>
            </a:r>
            <a:r>
              <a:rPr lang="zh-CN" altLang="en-US" sz="2000" dirty="0"/>
              <a:t>：下载训练集还是测试集，训练集为</a:t>
            </a:r>
            <a:r>
              <a:rPr lang="en-US" altLang="zh-CN" sz="2000" dirty="0"/>
              <a:t>True</a:t>
            </a:r>
            <a:endParaRPr lang="en-US" altLang="zh-CN" sz="2000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GB" altLang="zh-CN" sz="2000" dirty="0" err="1"/>
              <a:t>tranform</a:t>
            </a:r>
            <a:r>
              <a:rPr lang="zh-CN" altLang="en-US" sz="2000" dirty="0"/>
              <a:t>：接受</a:t>
            </a:r>
            <a:r>
              <a:rPr lang="en-GB" altLang="zh-CN" sz="2000" dirty="0"/>
              <a:t>PIL</a:t>
            </a:r>
            <a:r>
              <a:rPr lang="zh-CN" altLang="en-US" sz="2000" dirty="0"/>
              <a:t>图像并返回已转换版本的函数</a:t>
            </a:r>
            <a:r>
              <a:rPr lang="en-US" altLang="zh-CN" sz="2000" dirty="0"/>
              <a:t>/</a:t>
            </a:r>
            <a:r>
              <a:rPr lang="zh-CN" altLang="en-US" sz="2000" dirty="0"/>
              <a:t>转换</a:t>
            </a:r>
            <a:endParaRPr lang="en-US" altLang="zh-CN" sz="2000" dirty="0"/>
          </a:p>
          <a:p>
            <a:pPr lvl="2">
              <a:buFont typeface="Arial" panose="020B0604020202020204" pitchFamily="34" charset="0"/>
              <a:buChar char="•"/>
            </a:pPr>
            <a:r>
              <a:rPr lang="en-GB" altLang="zh-CN" sz="1800" dirty="0" err="1"/>
              <a:t>torchvision.transforms.ToTensor</a:t>
            </a:r>
            <a:r>
              <a:rPr lang="en-GB" altLang="zh-CN" sz="1800" dirty="0"/>
              <a:t>()</a:t>
            </a:r>
            <a:r>
              <a:rPr lang="zh-CN" altLang="en-US" sz="1800" dirty="0"/>
              <a:t>表示将下载数据格式转换为</a:t>
            </a:r>
            <a:r>
              <a:rPr lang="en-GB" altLang="zh-CN" sz="1800" dirty="0"/>
              <a:t>tensor</a:t>
            </a:r>
            <a:r>
              <a:rPr lang="zh-CN" altLang="en-US" sz="1800" dirty="0"/>
              <a:t>，并将数据从</a:t>
            </a:r>
            <a:r>
              <a:rPr lang="en-GB" altLang="zh-CN" sz="1800" dirty="0"/>
              <a:t>[0, 255] -&gt; [0.0,1.0]</a:t>
            </a:r>
            <a:endParaRPr lang="en-GB" altLang="zh-CN" sz="1800" dirty="0"/>
          </a:p>
          <a:p>
            <a:pPr lvl="2">
              <a:buFont typeface="Arial" panose="020B0604020202020204" pitchFamily="34" charset="0"/>
              <a:buChar char="•"/>
            </a:pPr>
            <a:r>
              <a:rPr lang="en-GB" altLang="zh-CN" sz="1800" dirty="0" err="1"/>
              <a:t>transforms.Normalize</a:t>
            </a:r>
            <a:r>
              <a:rPr lang="zh-CN" altLang="en-GB" sz="1800" dirty="0"/>
              <a:t>将数据</a:t>
            </a:r>
            <a:r>
              <a:rPr lang="zh-CN" altLang="en-US" sz="1800" dirty="0"/>
              <a:t>进行归一化处理到</a:t>
            </a:r>
            <a:r>
              <a:rPr lang="en-US" altLang="zh-CN" sz="1800" dirty="0"/>
              <a:t> [-1, 1]</a:t>
            </a:r>
            <a:endParaRPr lang="en-US" altLang="zh-CN" sz="1800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GB" altLang="zh-CN" sz="2000" dirty="0"/>
              <a:t>download</a:t>
            </a:r>
            <a:r>
              <a:rPr lang="zh-CN" altLang="en-US" sz="2000" dirty="0"/>
              <a:t>：是否下载</a:t>
            </a:r>
            <a:endParaRPr lang="zh-CN" altLang="en-US" sz="2000" dirty="0"/>
          </a:p>
          <a:p>
            <a:endParaRPr lang="zh-CN" altLang="en-US" sz="2000" dirty="0"/>
          </a:p>
        </p:txBody>
      </p:sp>
      <p:sp>
        <p:nvSpPr>
          <p:cNvPr id="5" name="文本框 4"/>
          <p:cNvSpPr txBox="1"/>
          <p:nvPr/>
        </p:nvSpPr>
        <p:spPr>
          <a:xfrm>
            <a:off x="5822212" y="1773610"/>
            <a:ext cx="6192688" cy="313817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en-GB" altLang="zh-CN" dirty="0"/>
              <a:t>transform = </a:t>
            </a:r>
            <a:r>
              <a:rPr kumimoji="1" lang="en-GB" altLang="zh-CN" dirty="0" err="1"/>
              <a:t>transforms.Compose</a:t>
            </a:r>
            <a:r>
              <a:rPr kumimoji="1" lang="en-GB" altLang="zh-CN" dirty="0"/>
              <a:t>([</a:t>
            </a:r>
            <a:endParaRPr kumimoji="1" lang="en-GB" altLang="zh-CN" dirty="0"/>
          </a:p>
          <a:p>
            <a:r>
              <a:rPr kumimoji="1" lang="en-GB" altLang="zh-CN" dirty="0"/>
              <a:t>    </a:t>
            </a:r>
            <a:r>
              <a:rPr kumimoji="1" lang="en-GB" altLang="zh-CN" dirty="0" err="1"/>
              <a:t>transforms.ToTensor</a:t>
            </a:r>
            <a:r>
              <a:rPr kumimoji="1" lang="en-GB" altLang="zh-CN" dirty="0"/>
              <a:t>(),</a:t>
            </a:r>
            <a:endParaRPr kumimoji="1" lang="en-GB" altLang="zh-CN" dirty="0"/>
          </a:p>
          <a:p>
            <a:r>
              <a:rPr kumimoji="1" lang="en-GB" altLang="zh-CN" dirty="0"/>
              <a:t>    </a:t>
            </a:r>
            <a:r>
              <a:rPr kumimoji="1" lang="en-GB" altLang="zh-CN" dirty="0" err="1"/>
              <a:t>transforms.Normalize</a:t>
            </a:r>
            <a:r>
              <a:rPr kumimoji="1" lang="en-GB" altLang="zh-CN" dirty="0"/>
              <a:t>((0.5, 0.5, 0.5), (0.5, 0.5, 0.5))</a:t>
            </a:r>
            <a:endParaRPr kumimoji="1" lang="en-GB" altLang="zh-CN" dirty="0"/>
          </a:p>
          <a:p>
            <a:r>
              <a:rPr kumimoji="1" lang="en-GB" altLang="zh-CN" dirty="0"/>
              <a:t>])</a:t>
            </a:r>
            <a:endParaRPr kumimoji="1" lang="en-US" altLang="zh-CN" dirty="0"/>
          </a:p>
          <a:p>
            <a:endParaRPr kumimoji="1" lang="en-GB" altLang="zh-CN" dirty="0"/>
          </a:p>
          <a:p>
            <a:r>
              <a:rPr kumimoji="1" lang="en-GB" altLang="zh-CN" dirty="0" err="1"/>
              <a:t>train_data</a:t>
            </a:r>
            <a:r>
              <a:rPr kumimoji="1" lang="en-GB" altLang="zh-CN" dirty="0"/>
              <a:t> = torchvision.datasets.CIFAR10(</a:t>
            </a:r>
            <a:endParaRPr kumimoji="1" lang="en-GB" altLang="zh-CN" dirty="0"/>
          </a:p>
          <a:p>
            <a:r>
              <a:rPr kumimoji="1" lang="en-GB" altLang="zh-CN" dirty="0"/>
              <a:t>    root='./CIFAR10_train',</a:t>
            </a:r>
            <a:endParaRPr kumimoji="1" lang="en-GB" altLang="zh-CN" dirty="0"/>
          </a:p>
          <a:p>
            <a:r>
              <a:rPr kumimoji="1" lang="en-GB" altLang="zh-CN" dirty="0"/>
              <a:t>    train = True,</a:t>
            </a:r>
            <a:endParaRPr kumimoji="1" lang="en-GB" altLang="zh-CN" dirty="0"/>
          </a:p>
          <a:p>
            <a:r>
              <a:rPr kumimoji="1" lang="en-GB" altLang="zh-CN" dirty="0"/>
              <a:t>    transform= transform</a:t>
            </a:r>
            <a:r>
              <a:rPr kumimoji="1" lang="en-US" altLang="zh-CN" dirty="0"/>
              <a:t>, //</a:t>
            </a:r>
            <a:r>
              <a:rPr kumimoji="1" lang="zh-CN" altLang="en-US" dirty="0"/>
              <a:t>规定该数据集内</a:t>
            </a:r>
            <a:r>
              <a:rPr kumimoji="1" lang="en-GB" altLang="zh-CN" dirty="0">
                <a:sym typeface="+mn-ea"/>
              </a:rPr>
              <a:t>transform</a:t>
            </a:r>
            <a:r>
              <a:rPr kumimoji="1" lang="zh-CN" altLang="en-GB" dirty="0">
                <a:sym typeface="+mn-ea"/>
              </a:rPr>
              <a:t>方法</a:t>
            </a:r>
            <a:endParaRPr kumimoji="1" lang="en-GB" altLang="zh-CN" dirty="0"/>
          </a:p>
          <a:p>
            <a:r>
              <a:rPr kumimoji="1" lang="en-GB" altLang="zh-CN" dirty="0"/>
              <a:t>    download=DOWNLOAD_DATASET</a:t>
            </a:r>
            <a:endParaRPr kumimoji="1" lang="en-GB" altLang="zh-CN" dirty="0"/>
          </a:p>
          <a:p>
            <a:r>
              <a:rPr kumimoji="1" lang="en-GB" altLang="zh-CN" dirty="0"/>
              <a:t>)</a:t>
            </a:r>
            <a:endParaRPr kumimoji="1" lang="zh-CN" alt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深度学习框架总览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35901BC-4697-634B-B237-19528C62CAD5}" type="slidenum">
              <a:rPr lang="zh-CN" altLang="en-US" smtClean="0"/>
            </a:fld>
            <a:endParaRPr lang="zh-CN" altLang="en-US" dirty="0"/>
          </a:p>
        </p:txBody>
      </p:sp>
      <p:grpSp>
        <p:nvGrpSpPr>
          <p:cNvPr id="5" name="组合 4"/>
          <p:cNvGrpSpPr/>
          <p:nvPr/>
        </p:nvGrpSpPr>
        <p:grpSpPr>
          <a:xfrm>
            <a:off x="1418655" y="1393842"/>
            <a:ext cx="9086065" cy="4071903"/>
            <a:chOff x="1706687" y="1557586"/>
            <a:chExt cx="9086065" cy="4071903"/>
          </a:xfrm>
        </p:grpSpPr>
        <p:pic>
          <p:nvPicPr>
            <p:cNvPr id="39938" name="Picture 2"/>
            <p:cNvPicPr>
              <a:picLocks noChangeAspect="1" noChangeArrowheads="1"/>
            </p:cNvPicPr>
            <p:nvPr/>
          </p:nvPicPr>
          <p:blipFill>
            <a:blip r:embed="rId1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06687" y="1557586"/>
              <a:ext cx="9086065" cy="40719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矩形 3"/>
            <p:cNvSpPr/>
            <p:nvPr/>
          </p:nvSpPr>
          <p:spPr>
            <a:xfrm>
              <a:off x="6819255" y="4744668"/>
              <a:ext cx="3899190" cy="7460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8" name="Picture 2"/>
            <p:cNvPicPr>
              <a:picLocks noChangeAspect="1" noChangeArrowheads="1"/>
            </p:cNvPicPr>
            <p:nvPr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650" t="78440" r="29651"/>
            <a:stretch>
              <a:fillRect/>
            </a:stretch>
          </p:blipFill>
          <p:spPr bwMode="auto">
            <a:xfrm>
              <a:off x="8979495" y="4936460"/>
              <a:ext cx="1592047" cy="6236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2"/>
            <p:cNvPicPr>
              <a:picLocks noChangeAspect="1" noChangeArrowheads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701" t="25901" r="25204" b="53055"/>
            <a:stretch>
              <a:fillRect/>
            </a:stretch>
          </p:blipFill>
          <p:spPr bwMode="auto">
            <a:xfrm>
              <a:off x="6995671" y="4936460"/>
              <a:ext cx="1748774" cy="5413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实验步骤</a:t>
            </a:r>
            <a:r>
              <a:rPr lang="en-US" altLang="zh-CN" dirty="0"/>
              <a:t>——1.</a:t>
            </a:r>
            <a:r>
              <a:rPr lang="zh-CN" altLang="en-US" dirty="0"/>
              <a:t>载入数据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35901BC-4697-634B-B237-19528C62CAD5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3"/>
          </p:nvPr>
        </p:nvSpPr>
        <p:spPr>
          <a:xfrm>
            <a:off x="626541" y="1053530"/>
            <a:ext cx="6408738" cy="493410"/>
          </a:xfrm>
        </p:spPr>
        <p:txBody>
          <a:bodyPr/>
          <a:lstStyle/>
          <a:p>
            <a:r>
              <a:rPr lang="zh-CN" altLang="en-US" dirty="0"/>
              <a:t>输出下载数据集：</a:t>
            </a:r>
            <a:endParaRPr lang="zh-CN" altLang="en-US" dirty="0"/>
          </a:p>
        </p:txBody>
      </p:sp>
      <p:sp>
        <p:nvSpPr>
          <p:cNvPr id="9" name="内容占位符 3"/>
          <p:cNvSpPr txBox="1"/>
          <p:nvPr/>
        </p:nvSpPr>
        <p:spPr>
          <a:xfrm>
            <a:off x="538577" y="4509914"/>
            <a:ext cx="10945242" cy="11092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57200" algn="l" defTabSz="108585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kumimoji="1" lang="zh-CN" altLang="en-US" sz="2400" kern="12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  <a:lvl2pPr marL="742950" indent="-285750" algn="l" defTabSz="108585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/>
              <a:buChar char="–"/>
              <a:defRPr kumimoji="1" lang="zh-CN" altLang="en-US" sz="2400" kern="12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2pPr>
            <a:lvl3pPr marL="1346200" indent="-454025" algn="l" defTabSz="108585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kumimoji="1" lang="zh-CN" altLang="en-US" sz="2400" kern="12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3pPr>
            <a:lvl4pPr marL="1697355" indent="-351155" algn="l" defTabSz="108585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/>
              <a:buChar char="•"/>
              <a:defRPr kumimoji="1" lang="zh-CN" altLang="en-US" sz="2400" kern="12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4pPr>
            <a:lvl5pPr marL="2062480" indent="-365125" algn="l" defTabSz="108585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/>
              <a:buChar char="»"/>
              <a:defRPr kumimoji="1" lang="zh-CN" altLang="en-US" sz="2400" kern="1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/>
          </a:p>
        </p:txBody>
      </p:sp>
      <p:sp>
        <p:nvSpPr>
          <p:cNvPr id="15" name="文本框 14"/>
          <p:cNvSpPr txBox="1"/>
          <p:nvPr/>
        </p:nvSpPr>
        <p:spPr>
          <a:xfrm>
            <a:off x="8646862" y="1203206"/>
            <a:ext cx="2862836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kumimoji="1" lang="zh-CN" altLang="en-GB" sz="1600" dirty="0">
                <a:latin typeface="微软雅黑" panose="020B0503020204020204" charset="-122"/>
                <a:ea typeface="微软雅黑" panose="020B0503020204020204" charset="-122"/>
              </a:rPr>
              <a:t>从</a:t>
            </a:r>
            <a:r>
              <a:rPr kumimoji="1" lang="en-GB" altLang="zh-CN" sz="1600" dirty="0">
                <a:latin typeface="微软雅黑" panose="020B0503020204020204" charset="-122"/>
                <a:ea typeface="微软雅黑" panose="020B0503020204020204" charset="-122"/>
              </a:rPr>
              <a:t>cifar-10-python.tar.gz</a:t>
            </a:r>
            <a:r>
              <a:rPr kumimoji="1" lang="zh-CN" altLang="en-GB" sz="1600" dirty="0">
                <a:latin typeface="微软雅黑" panose="020B0503020204020204" charset="-122"/>
                <a:ea typeface="微软雅黑" panose="020B0503020204020204" charset="-122"/>
              </a:rPr>
              <a:t>中</a:t>
            </a:r>
            <a:r>
              <a:rPr kumimoji="1"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解压出的训练文件。</a:t>
            </a: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训练集包含</a:t>
            </a:r>
            <a:r>
              <a:rPr lang="en-US" altLang="zh-CN" sz="1600" dirty="0">
                <a:latin typeface="微软雅黑" panose="020B0503020204020204" charset="-122"/>
                <a:ea typeface="微软雅黑" panose="020B0503020204020204" charset="-122"/>
              </a:rPr>
              <a:t>5</a:t>
            </a: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个训练批，命名为</a:t>
            </a:r>
            <a:r>
              <a:rPr lang="en-US" altLang="zh-CN" sz="1600" dirty="0" err="1">
                <a:latin typeface="微软雅黑" panose="020B0503020204020204" charset="-122"/>
                <a:ea typeface="微软雅黑" panose="020B0503020204020204" charset="-122"/>
              </a:rPr>
              <a:t>data_batch_x</a:t>
            </a: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，训练批次包含来自每个类的</a:t>
            </a:r>
            <a:r>
              <a:rPr lang="en-US" altLang="zh-CN" sz="1600" dirty="0">
                <a:latin typeface="微软雅黑" panose="020B0503020204020204" charset="-122"/>
                <a:ea typeface="微软雅黑" panose="020B0503020204020204" charset="-122"/>
              </a:rPr>
              <a:t>10000</a:t>
            </a: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张图像。测试批</a:t>
            </a:r>
            <a:r>
              <a:rPr lang="en-US" altLang="zh-CN" sz="1600" dirty="0">
                <a:latin typeface="微软雅黑" panose="020B0503020204020204" charset="-122"/>
                <a:ea typeface="微软雅黑" panose="020B0503020204020204" charset="-122"/>
              </a:rPr>
              <a:t>1</a:t>
            </a: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个，每个测试批包含</a:t>
            </a:r>
            <a:r>
              <a:rPr lang="en-US" altLang="zh-CN" sz="1600" dirty="0">
                <a:latin typeface="微软雅黑" panose="020B0503020204020204" charset="-122"/>
                <a:ea typeface="微软雅黑" panose="020B0503020204020204" charset="-122"/>
              </a:rPr>
              <a:t>10000</a:t>
            </a: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幅图像。测试批处理包含从每个类中随机选择的</a:t>
            </a:r>
            <a:r>
              <a:rPr lang="en-US" altLang="zh-CN" sz="1600" dirty="0">
                <a:latin typeface="微软雅黑" panose="020B0503020204020204" charset="-122"/>
                <a:ea typeface="微软雅黑" panose="020B0503020204020204" charset="-122"/>
              </a:rPr>
              <a:t>1000</a:t>
            </a: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个图像。</a:t>
            </a:r>
            <a:endParaRPr kumimoji="1" lang="zh-CN" altLang="en-US" sz="16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" name="下箭头 16"/>
          <p:cNvSpPr/>
          <p:nvPr/>
        </p:nvSpPr>
        <p:spPr>
          <a:xfrm rot="16200000">
            <a:off x="8020439" y="2431881"/>
            <a:ext cx="267634" cy="432048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5247" y="1675817"/>
            <a:ext cx="6972053" cy="1537953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9038" y="4043912"/>
            <a:ext cx="2382705" cy="2625256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870827" y="3987135"/>
            <a:ext cx="71485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调用train_data.class_to_idx获取类别与标签的对应关系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内容占位符 3"/>
          <p:cNvSpPr txBox="1"/>
          <p:nvPr/>
        </p:nvSpPr>
        <p:spPr>
          <a:xfrm>
            <a:off x="653345" y="3314479"/>
            <a:ext cx="6408738" cy="4934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57200" algn="l" defTabSz="108585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kumimoji="1" lang="zh-CN" altLang="en-US" sz="2400" kern="12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  <a:lvl2pPr marL="742950" indent="-285750" algn="l" defTabSz="108585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/>
              <a:buChar char="–"/>
              <a:defRPr kumimoji="1" lang="zh-CN" altLang="en-US" sz="2400" kern="12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2pPr>
            <a:lvl3pPr marL="1346200" indent="-454025" algn="l" defTabSz="108585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kumimoji="1" lang="zh-CN" altLang="en-US" sz="2400" kern="12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3pPr>
            <a:lvl4pPr marL="1697355" indent="-351155" algn="l" defTabSz="108585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/>
              <a:buChar char="•"/>
              <a:defRPr kumimoji="1" lang="zh-CN" altLang="en-US" sz="2400" kern="12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4pPr>
            <a:lvl5pPr marL="2062480" indent="-365125" algn="l" defTabSz="108585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/>
              <a:buChar char="»"/>
              <a:defRPr kumimoji="1" lang="zh-CN" altLang="en-US" sz="2400" kern="1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数据集分析：</a:t>
            </a:r>
            <a:endParaRPr lang="zh-CN" altLang="en-US" dirty="0"/>
          </a:p>
        </p:txBody>
      </p:sp>
      <p:sp>
        <p:nvSpPr>
          <p:cNvPr id="23" name="下箭头 22"/>
          <p:cNvSpPr/>
          <p:nvPr/>
        </p:nvSpPr>
        <p:spPr>
          <a:xfrm rot="16200000">
            <a:off x="7804415" y="3564796"/>
            <a:ext cx="267634" cy="1325493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文本框 23"/>
          <p:cNvSpPr txBox="1"/>
          <p:nvPr/>
        </p:nvSpPr>
        <p:spPr>
          <a:xfrm>
            <a:off x="845247" y="4465642"/>
            <a:ext cx="79182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调用</a:t>
            </a:r>
            <a:r>
              <a:rPr lang="en-GB" altLang="zh-CN" dirty="0" err="1">
                <a:latin typeface="微软雅黑" panose="020B0503020204020204" charset="-122"/>
                <a:ea typeface="微软雅黑" panose="020B0503020204020204" charset="-122"/>
              </a:rPr>
              <a:t>train_data.data</a:t>
            </a:r>
            <a:r>
              <a:rPr lang="zh-CN" altLang="en-GB" dirty="0">
                <a:latin typeface="微软雅黑" panose="020B0503020204020204" charset="-122"/>
                <a:ea typeface="微软雅黑" panose="020B0503020204020204" charset="-122"/>
              </a:rPr>
              <a:t>和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train_data.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target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获取每个样本的数据与标签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1347" y="4859560"/>
            <a:ext cx="6686885" cy="1944791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实验步骤</a:t>
            </a:r>
            <a:r>
              <a:rPr lang="en-US" altLang="zh-CN" dirty="0"/>
              <a:t>——2.</a:t>
            </a:r>
            <a:r>
              <a:rPr lang="zh-CN" altLang="en-US" dirty="0"/>
              <a:t>搭建网络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35901BC-4697-634B-B237-19528C62CAD5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3"/>
          </p:nvPr>
        </p:nvSpPr>
        <p:spPr>
          <a:xfrm>
            <a:off x="626541" y="1053530"/>
            <a:ext cx="10945242" cy="1862382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zh-CN" altLang="en-US" dirty="0"/>
              <a:t>提示：</a:t>
            </a:r>
            <a:endParaRPr lang="en-US" altLang="zh-CN" dirty="0"/>
          </a:p>
          <a:p>
            <a:r>
              <a:rPr lang="zh-CN" altLang="en-US" dirty="0"/>
              <a:t>由于</a:t>
            </a:r>
            <a:r>
              <a:rPr lang="en-US" altLang="zh-CN" dirty="0"/>
              <a:t>CIFAR10</a:t>
            </a:r>
            <a:r>
              <a:rPr lang="zh-CN" altLang="en-US" dirty="0"/>
              <a:t>数据集图像尺度数据量较小，课件案例中搭建一个三层的卷积神经网络进行特征提取，并在之后使用全连接层进行分类。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（注意：区别于</a:t>
            </a:r>
            <a:r>
              <a:rPr lang="en-US" altLang="zh-CN" dirty="0"/>
              <a:t>MNIST</a:t>
            </a:r>
            <a:r>
              <a:rPr lang="zh-CN" altLang="en-US" dirty="0"/>
              <a:t>等单通道（灰度图）数据集，</a:t>
            </a:r>
            <a:r>
              <a:rPr lang="en-US" altLang="zh-CN" dirty="0"/>
              <a:t>CIFAR10</a:t>
            </a:r>
            <a:r>
              <a:rPr lang="zh-CN" altLang="en-US" dirty="0"/>
              <a:t>中的图像都是彩色图像，需要考虑输入层通道数的设计）</a:t>
            </a:r>
            <a:endParaRPr lang="en-US" altLang="zh-CN" dirty="0"/>
          </a:p>
        </p:txBody>
      </p:sp>
      <p:grpSp>
        <p:nvGrpSpPr>
          <p:cNvPr id="35" name="组合 34"/>
          <p:cNvGrpSpPr/>
          <p:nvPr/>
        </p:nvGrpSpPr>
        <p:grpSpPr>
          <a:xfrm>
            <a:off x="933896" y="3513295"/>
            <a:ext cx="10659141" cy="2318427"/>
            <a:chOff x="933896" y="3513295"/>
            <a:chExt cx="10659141" cy="2318427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 rotWithShape="1">
            <a:blip r:embed="rId1"/>
            <a:srcRect l="9764" t="3634" r="5014" b="9743"/>
            <a:stretch>
              <a:fillRect/>
            </a:stretch>
          </p:blipFill>
          <p:spPr>
            <a:xfrm>
              <a:off x="2952395" y="3513295"/>
              <a:ext cx="1259061" cy="1208491"/>
            </a:xfrm>
            <a:prstGeom prst="rect">
              <a:avLst/>
            </a:prstGeom>
            <a:ln w="28575">
              <a:solidFill>
                <a:srgbClr val="FF0000"/>
              </a:solidFill>
            </a:ln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 rotWithShape="1">
            <a:blip r:embed="rId2"/>
            <a:srcRect b="470"/>
            <a:stretch>
              <a:fillRect/>
            </a:stretch>
          </p:blipFill>
          <p:spPr>
            <a:xfrm>
              <a:off x="3123493" y="3673410"/>
              <a:ext cx="1238655" cy="1246127"/>
            </a:xfrm>
            <a:prstGeom prst="rect">
              <a:avLst/>
            </a:prstGeom>
            <a:ln w="28575">
              <a:solidFill>
                <a:srgbClr val="00B050"/>
              </a:solidFill>
            </a:ln>
          </p:spPr>
        </p:pic>
        <p:pic>
          <p:nvPicPr>
            <p:cNvPr id="14" name="图片 13"/>
            <p:cNvPicPr>
              <a:picLocks noChangeAspect="1"/>
            </p:cNvPicPr>
            <p:nvPr/>
          </p:nvPicPr>
          <p:blipFill rotWithShape="1">
            <a:blip r:embed="rId3"/>
            <a:srcRect l="2839" t="5932"/>
            <a:stretch>
              <a:fillRect/>
            </a:stretch>
          </p:blipFill>
          <p:spPr>
            <a:xfrm>
              <a:off x="3336950" y="3966627"/>
              <a:ext cx="1201309" cy="1166166"/>
            </a:xfrm>
            <a:prstGeom prst="rect">
              <a:avLst/>
            </a:prstGeom>
            <a:ln w="28575">
              <a:solidFill>
                <a:srgbClr val="0000FF"/>
              </a:solidFill>
            </a:ln>
          </p:spPr>
        </p:pic>
        <p:grpSp>
          <p:nvGrpSpPr>
            <p:cNvPr id="70" name="组合 69"/>
            <p:cNvGrpSpPr/>
            <p:nvPr/>
          </p:nvGrpSpPr>
          <p:grpSpPr>
            <a:xfrm>
              <a:off x="4162498" y="3582047"/>
              <a:ext cx="7430539" cy="2249675"/>
              <a:chOff x="3060741" y="3929570"/>
              <a:chExt cx="7646563" cy="2249675"/>
            </a:xfrm>
          </p:grpSpPr>
          <p:sp>
            <p:nvSpPr>
              <p:cNvPr id="9" name="框架 8"/>
              <p:cNvSpPr/>
              <p:nvPr/>
            </p:nvSpPr>
            <p:spPr>
              <a:xfrm>
                <a:off x="3060741" y="4471241"/>
                <a:ext cx="288032" cy="288032"/>
              </a:xfrm>
              <a:prstGeom prst="frame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10" name="矩形 9"/>
              <p:cNvSpPr/>
              <p:nvPr/>
            </p:nvSpPr>
            <p:spPr>
              <a:xfrm>
                <a:off x="4290111" y="3929570"/>
                <a:ext cx="982960" cy="982960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1" name="矩形 10"/>
              <p:cNvSpPr/>
              <p:nvPr/>
            </p:nvSpPr>
            <p:spPr>
              <a:xfrm>
                <a:off x="4442511" y="4081970"/>
                <a:ext cx="982960" cy="982960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2" name="矩形 11"/>
              <p:cNvSpPr/>
              <p:nvPr/>
            </p:nvSpPr>
            <p:spPr>
              <a:xfrm>
                <a:off x="4594911" y="4234370"/>
                <a:ext cx="982960" cy="982960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3" name="矩形 12"/>
              <p:cNvSpPr/>
              <p:nvPr/>
            </p:nvSpPr>
            <p:spPr>
              <a:xfrm>
                <a:off x="4747311" y="4386770"/>
                <a:ext cx="982960" cy="982960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cxnSp>
            <p:nvCxnSpPr>
              <p:cNvPr id="15" name="直线箭头连接符 14"/>
              <p:cNvCxnSpPr/>
              <p:nvPr/>
            </p:nvCxnSpPr>
            <p:spPr>
              <a:xfrm>
                <a:off x="3326010" y="4625048"/>
                <a:ext cx="97780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框架 15"/>
              <p:cNvSpPr/>
              <p:nvPr/>
            </p:nvSpPr>
            <p:spPr>
              <a:xfrm>
                <a:off x="5233126" y="4621531"/>
                <a:ext cx="288032" cy="288032"/>
              </a:xfrm>
              <a:prstGeom prst="frame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矩形 16"/>
              <p:cNvSpPr/>
              <p:nvPr/>
            </p:nvSpPr>
            <p:spPr>
              <a:xfrm>
                <a:off x="6137978" y="4066949"/>
                <a:ext cx="693181" cy="693181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8" name="矩形 17"/>
              <p:cNvSpPr/>
              <p:nvPr/>
            </p:nvSpPr>
            <p:spPr>
              <a:xfrm>
                <a:off x="6290378" y="4219349"/>
                <a:ext cx="693181" cy="693181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9" name="矩形 18"/>
              <p:cNvSpPr/>
              <p:nvPr/>
            </p:nvSpPr>
            <p:spPr>
              <a:xfrm>
                <a:off x="6442778" y="4371749"/>
                <a:ext cx="693181" cy="693181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0" name="矩形 19"/>
              <p:cNvSpPr/>
              <p:nvPr/>
            </p:nvSpPr>
            <p:spPr>
              <a:xfrm>
                <a:off x="6595178" y="4524149"/>
                <a:ext cx="693181" cy="693181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cxnSp>
            <p:nvCxnSpPr>
              <p:cNvPr id="21" name="直线箭头连接符 20"/>
              <p:cNvCxnSpPr/>
              <p:nvPr/>
            </p:nvCxnSpPr>
            <p:spPr>
              <a:xfrm>
                <a:off x="5521158" y="4722883"/>
                <a:ext cx="1166513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线箭头连接符 21"/>
              <p:cNvCxnSpPr/>
              <p:nvPr/>
            </p:nvCxnSpPr>
            <p:spPr>
              <a:xfrm>
                <a:off x="7288359" y="4689436"/>
                <a:ext cx="371743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椭圆 23"/>
              <p:cNvSpPr/>
              <p:nvPr/>
            </p:nvSpPr>
            <p:spPr>
              <a:xfrm>
                <a:off x="7669255" y="4106121"/>
                <a:ext cx="195064" cy="195064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5" name="椭圆 24"/>
              <p:cNvSpPr/>
              <p:nvPr/>
            </p:nvSpPr>
            <p:spPr>
              <a:xfrm>
                <a:off x="7778983" y="4287325"/>
                <a:ext cx="195064" cy="195064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6" name="椭圆 25"/>
              <p:cNvSpPr/>
              <p:nvPr/>
            </p:nvSpPr>
            <p:spPr>
              <a:xfrm>
                <a:off x="7888711" y="4468529"/>
                <a:ext cx="195064" cy="195064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7" name="椭圆 26"/>
              <p:cNvSpPr/>
              <p:nvPr/>
            </p:nvSpPr>
            <p:spPr>
              <a:xfrm>
                <a:off x="7998439" y="4649733"/>
                <a:ext cx="195064" cy="195064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8" name="椭圆 27"/>
              <p:cNvSpPr/>
              <p:nvPr/>
            </p:nvSpPr>
            <p:spPr>
              <a:xfrm>
                <a:off x="8108167" y="4830937"/>
                <a:ext cx="195064" cy="195064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31" name="椭圆 30"/>
              <p:cNvSpPr/>
              <p:nvPr/>
            </p:nvSpPr>
            <p:spPr>
              <a:xfrm>
                <a:off x="8437351" y="5413779"/>
                <a:ext cx="195064" cy="195064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32" name="椭圆 31"/>
              <p:cNvSpPr/>
              <p:nvPr/>
            </p:nvSpPr>
            <p:spPr>
              <a:xfrm>
                <a:off x="8547079" y="5594983"/>
                <a:ext cx="195064" cy="195064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33" name="椭圆 32"/>
              <p:cNvSpPr/>
              <p:nvPr/>
            </p:nvSpPr>
            <p:spPr>
              <a:xfrm>
                <a:off x="8656807" y="5776187"/>
                <a:ext cx="195064" cy="195064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34" name="椭圆 33"/>
              <p:cNvSpPr/>
              <p:nvPr/>
            </p:nvSpPr>
            <p:spPr>
              <a:xfrm>
                <a:off x="8792877" y="5984181"/>
                <a:ext cx="195064" cy="195064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36" name="椭圆 35"/>
              <p:cNvSpPr/>
              <p:nvPr/>
            </p:nvSpPr>
            <p:spPr>
              <a:xfrm>
                <a:off x="8596761" y="4077760"/>
                <a:ext cx="195064" cy="195064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37" name="椭圆 36"/>
              <p:cNvSpPr/>
              <p:nvPr/>
            </p:nvSpPr>
            <p:spPr>
              <a:xfrm>
                <a:off x="8706489" y="4243623"/>
                <a:ext cx="195064" cy="195064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38" name="椭圆 37"/>
              <p:cNvSpPr/>
              <p:nvPr/>
            </p:nvSpPr>
            <p:spPr>
              <a:xfrm>
                <a:off x="8816217" y="4409486"/>
                <a:ext cx="195064" cy="195064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42" name="椭圆 41"/>
              <p:cNvSpPr/>
              <p:nvPr/>
            </p:nvSpPr>
            <p:spPr>
              <a:xfrm>
                <a:off x="9255129" y="5072938"/>
                <a:ext cx="195064" cy="195064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43" name="椭圆 42"/>
              <p:cNvSpPr/>
              <p:nvPr/>
            </p:nvSpPr>
            <p:spPr>
              <a:xfrm>
                <a:off x="9364857" y="5238801"/>
                <a:ext cx="195064" cy="195064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47" name="文本框 46"/>
              <p:cNvSpPr txBox="1"/>
              <p:nvPr/>
            </p:nvSpPr>
            <p:spPr>
              <a:xfrm rot="3285167">
                <a:off x="8205209" y="5035224"/>
                <a:ext cx="4154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dirty="0"/>
                  <a:t>…</a:t>
                </a:r>
                <a:endParaRPr kumimoji="1" lang="zh-CN" altLang="en-US" dirty="0"/>
              </a:p>
            </p:txBody>
          </p:sp>
          <p:sp>
            <p:nvSpPr>
              <p:cNvPr id="48" name="文本框 47"/>
              <p:cNvSpPr txBox="1"/>
              <p:nvPr/>
            </p:nvSpPr>
            <p:spPr>
              <a:xfrm rot="3285167">
                <a:off x="8957714" y="4615716"/>
                <a:ext cx="4154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dirty="0"/>
                  <a:t>…</a:t>
                </a:r>
                <a:endParaRPr kumimoji="1" lang="zh-CN" altLang="en-US" dirty="0"/>
              </a:p>
            </p:txBody>
          </p:sp>
          <p:cxnSp>
            <p:nvCxnSpPr>
              <p:cNvPr id="49" name="直线箭头连接符 48"/>
              <p:cNvCxnSpPr/>
              <p:nvPr/>
            </p:nvCxnSpPr>
            <p:spPr>
              <a:xfrm>
                <a:off x="8816217" y="4175281"/>
                <a:ext cx="371743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线箭头连接符 49"/>
              <p:cNvCxnSpPr/>
              <p:nvPr/>
            </p:nvCxnSpPr>
            <p:spPr>
              <a:xfrm>
                <a:off x="9002088" y="4360194"/>
                <a:ext cx="371743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线箭头连接符 50"/>
              <p:cNvCxnSpPr/>
              <p:nvPr/>
            </p:nvCxnSpPr>
            <p:spPr>
              <a:xfrm>
                <a:off x="9559921" y="5164109"/>
                <a:ext cx="371743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线箭头连接符 51"/>
              <p:cNvCxnSpPr/>
              <p:nvPr/>
            </p:nvCxnSpPr>
            <p:spPr>
              <a:xfrm>
                <a:off x="9676326" y="5357019"/>
                <a:ext cx="371743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线箭头连接符 52"/>
              <p:cNvCxnSpPr/>
              <p:nvPr/>
            </p:nvCxnSpPr>
            <p:spPr>
              <a:xfrm>
                <a:off x="9142595" y="4541689"/>
                <a:ext cx="371743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4" name="文本框 53"/>
              <p:cNvSpPr txBox="1"/>
              <p:nvPr/>
            </p:nvSpPr>
            <p:spPr>
              <a:xfrm>
                <a:off x="9219121" y="3989220"/>
                <a:ext cx="92776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1200" dirty="0"/>
                  <a:t>0 </a:t>
                </a:r>
                <a:r>
                  <a:rPr lang="en-GB" altLang="zh-CN" sz="1200" dirty="0"/>
                  <a:t>airplane</a:t>
                </a:r>
                <a:endParaRPr kumimoji="1" lang="zh-CN" altLang="en-US" sz="1200" dirty="0"/>
              </a:p>
            </p:txBody>
          </p:sp>
          <p:sp>
            <p:nvSpPr>
              <p:cNvPr id="55" name="文本框 54"/>
              <p:cNvSpPr txBox="1"/>
              <p:nvPr/>
            </p:nvSpPr>
            <p:spPr>
              <a:xfrm>
                <a:off x="9371521" y="4141620"/>
                <a:ext cx="106150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1200" dirty="0"/>
                  <a:t>1 </a:t>
                </a:r>
                <a:r>
                  <a:rPr lang="en-GB" altLang="zh-CN" sz="1200" dirty="0"/>
                  <a:t>automobile</a:t>
                </a:r>
                <a:endParaRPr kumimoji="1" lang="zh-CN" altLang="en-US" sz="1200" dirty="0"/>
              </a:p>
            </p:txBody>
          </p:sp>
          <p:sp>
            <p:nvSpPr>
              <p:cNvPr id="56" name="文本框 55"/>
              <p:cNvSpPr txBox="1"/>
              <p:nvPr/>
            </p:nvSpPr>
            <p:spPr>
              <a:xfrm>
                <a:off x="9523921" y="4294020"/>
                <a:ext cx="56778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1200" dirty="0"/>
                  <a:t>2 </a:t>
                </a:r>
                <a:r>
                  <a:rPr lang="en-GB" altLang="zh-CN" sz="1200" dirty="0"/>
                  <a:t>bird</a:t>
                </a:r>
                <a:endParaRPr kumimoji="1" lang="zh-CN" altLang="en-US" sz="1200" dirty="0"/>
              </a:p>
            </p:txBody>
          </p:sp>
          <p:sp>
            <p:nvSpPr>
              <p:cNvPr id="57" name="文本框 56"/>
              <p:cNvSpPr txBox="1"/>
              <p:nvPr/>
            </p:nvSpPr>
            <p:spPr>
              <a:xfrm>
                <a:off x="9877261" y="5004466"/>
                <a:ext cx="59343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1200" dirty="0"/>
                  <a:t>8 </a:t>
                </a:r>
                <a:r>
                  <a:rPr lang="en-GB" altLang="zh-CN" sz="1200" dirty="0"/>
                  <a:t>ship</a:t>
                </a:r>
                <a:endParaRPr kumimoji="1" lang="zh-CN" altLang="en-US" sz="1200" dirty="0"/>
              </a:p>
            </p:txBody>
          </p:sp>
          <p:sp>
            <p:nvSpPr>
              <p:cNvPr id="58" name="文本框 57"/>
              <p:cNvSpPr txBox="1"/>
              <p:nvPr/>
            </p:nvSpPr>
            <p:spPr>
              <a:xfrm>
                <a:off x="10060973" y="5231230"/>
                <a:ext cx="64633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1200" dirty="0"/>
                  <a:t>9 </a:t>
                </a:r>
                <a:r>
                  <a:rPr lang="en-GB" altLang="zh-CN" sz="1200" dirty="0"/>
                  <a:t>truck</a:t>
                </a:r>
                <a:endParaRPr kumimoji="1" lang="zh-CN" altLang="en-US" sz="1200" dirty="0"/>
              </a:p>
            </p:txBody>
          </p:sp>
          <p:cxnSp>
            <p:nvCxnSpPr>
              <p:cNvPr id="65" name="直线箭头连接符 64"/>
              <p:cNvCxnSpPr/>
              <p:nvPr/>
            </p:nvCxnSpPr>
            <p:spPr>
              <a:xfrm>
                <a:off x="8361207" y="4689436"/>
                <a:ext cx="371743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6" name="文本框 65"/>
              <p:cNvSpPr txBox="1"/>
              <p:nvPr/>
            </p:nvSpPr>
            <p:spPr>
              <a:xfrm>
                <a:off x="3486439" y="4366513"/>
                <a:ext cx="49244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sz="1200" dirty="0">
                    <a:latin typeface="微软雅黑" panose="020B0503020204020204" charset="-122"/>
                    <a:ea typeface="微软雅黑" panose="020B0503020204020204" charset="-122"/>
                  </a:rPr>
                  <a:t>卷积</a:t>
                </a:r>
                <a:endParaRPr kumimoji="1" lang="zh-CN" altLang="en-US" sz="1200" dirty="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67" name="文本框 66"/>
              <p:cNvSpPr txBox="1"/>
              <p:nvPr/>
            </p:nvSpPr>
            <p:spPr>
              <a:xfrm>
                <a:off x="5743427" y="4436964"/>
                <a:ext cx="49244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sz="1200" dirty="0">
                    <a:latin typeface="微软雅黑" panose="020B0503020204020204" charset="-122"/>
                    <a:ea typeface="微软雅黑" panose="020B0503020204020204" charset="-122"/>
                  </a:rPr>
                  <a:t>卷积</a:t>
                </a:r>
                <a:endParaRPr kumimoji="1" lang="en-US" altLang="zh-CN" sz="1200" dirty="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68" name="文本框 67"/>
              <p:cNvSpPr txBox="1"/>
              <p:nvPr/>
            </p:nvSpPr>
            <p:spPr>
              <a:xfrm>
                <a:off x="7264954" y="4384857"/>
                <a:ext cx="64633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sz="1200" dirty="0">
                    <a:latin typeface="微软雅黑" panose="020B0503020204020204" charset="-122"/>
                    <a:ea typeface="微软雅黑" panose="020B0503020204020204" charset="-122"/>
                  </a:rPr>
                  <a:t>全连接</a:t>
                </a:r>
                <a:endParaRPr kumimoji="1" lang="zh-CN" altLang="en-US" sz="1200" dirty="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69" name="文本框 68"/>
              <p:cNvSpPr txBox="1"/>
              <p:nvPr/>
            </p:nvSpPr>
            <p:spPr>
              <a:xfrm>
                <a:off x="8169235" y="4383119"/>
                <a:ext cx="64633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sz="1200" dirty="0">
                    <a:latin typeface="微软雅黑" panose="020B0503020204020204" charset="-122"/>
                    <a:ea typeface="微软雅黑" panose="020B0503020204020204" charset="-122"/>
                  </a:rPr>
                  <a:t>全连接</a:t>
                </a:r>
                <a:endParaRPr kumimoji="1" lang="zh-CN" altLang="en-US" sz="1200" dirty="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pic>
          <p:nvPicPr>
            <p:cNvPr id="29" name="图片 2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33896" y="3635992"/>
              <a:ext cx="1238695" cy="1242070"/>
            </a:xfrm>
            <a:prstGeom prst="rect">
              <a:avLst/>
            </a:prstGeom>
          </p:spPr>
        </p:pic>
        <p:cxnSp>
          <p:nvCxnSpPr>
            <p:cNvPr id="61" name="直线箭头连接符 60"/>
            <p:cNvCxnSpPr/>
            <p:nvPr/>
          </p:nvCxnSpPr>
          <p:spPr>
            <a:xfrm>
              <a:off x="2173313" y="4223496"/>
              <a:ext cx="77908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文本框 61"/>
            <p:cNvSpPr txBox="1"/>
            <p:nvPr/>
          </p:nvSpPr>
          <p:spPr>
            <a:xfrm>
              <a:off x="2088866" y="3968202"/>
              <a:ext cx="95410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1200" dirty="0">
                  <a:latin typeface="微软雅黑" panose="020B0503020204020204" charset="-122"/>
                  <a:ea typeface="微软雅黑" panose="020B0503020204020204" charset="-122"/>
                </a:rPr>
                <a:t>三通道分离</a:t>
              </a:r>
              <a:endParaRPr kumimoji="1" lang="zh-CN" altLang="en-US" sz="120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实验步骤</a:t>
            </a:r>
            <a:r>
              <a:rPr lang="en-US" altLang="zh-CN" dirty="0"/>
              <a:t>——2.</a:t>
            </a:r>
            <a:r>
              <a:rPr lang="zh-CN" altLang="en-US" dirty="0"/>
              <a:t>搭建网络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35901BC-4697-634B-B237-19528C62CAD5}" type="slidenum">
              <a:rPr lang="zh-CN" altLang="en-US" smtClean="0"/>
            </a:fld>
            <a:endParaRPr lang="zh-CN" altLang="en-US" dirty="0"/>
          </a:p>
        </p:txBody>
      </p:sp>
      <p:sp>
        <p:nvSpPr>
          <p:cNvPr id="59" name="矩形 58"/>
          <p:cNvSpPr/>
          <p:nvPr/>
        </p:nvSpPr>
        <p:spPr>
          <a:xfrm>
            <a:off x="1252564" y="4808652"/>
            <a:ext cx="508622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GB" altLang="zh-CN" dirty="0" err="1">
                <a:latin typeface="微软雅黑" panose="020B0503020204020204" charset="-122"/>
                <a:ea typeface="微软雅黑" panose="020B0503020204020204" charset="-122"/>
              </a:rPr>
              <a:t>in_channels</a:t>
            </a:r>
            <a:r>
              <a:rPr kumimoji="1" lang="en-GB" altLang="zh-CN" dirty="0">
                <a:latin typeface="微软雅黑" panose="020B0503020204020204" charset="-122"/>
                <a:ea typeface="微软雅黑" panose="020B0503020204020204" charset="-122"/>
              </a:rPr>
              <a:t> —— </a:t>
            </a:r>
            <a:r>
              <a:rPr kumimoji="1" lang="zh-CN" altLang="en-US" dirty="0">
                <a:latin typeface="微软雅黑" panose="020B0503020204020204" charset="-122"/>
                <a:ea typeface="微软雅黑" panose="020B0503020204020204" charset="-122"/>
              </a:rPr>
              <a:t>输入的</a:t>
            </a:r>
            <a:r>
              <a:rPr kumimoji="1" lang="en-GB" altLang="zh-CN" dirty="0">
                <a:latin typeface="微软雅黑" panose="020B0503020204020204" charset="-122"/>
                <a:ea typeface="微软雅黑" panose="020B0503020204020204" charset="-122"/>
              </a:rPr>
              <a:t>channels</a:t>
            </a:r>
            <a:r>
              <a:rPr kumimoji="1" lang="zh-CN" altLang="en-US" dirty="0">
                <a:latin typeface="微软雅黑" panose="020B0503020204020204" charset="-122"/>
                <a:ea typeface="微软雅黑" panose="020B0503020204020204" charset="-122"/>
              </a:rPr>
              <a:t>数</a:t>
            </a:r>
            <a:endParaRPr kumimoji="1" lang="zh-CN" altLang="en-US" dirty="0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kumimoji="1" lang="en-GB" altLang="zh-CN" dirty="0" err="1">
                <a:latin typeface="微软雅黑" panose="020B0503020204020204" charset="-122"/>
                <a:ea typeface="微软雅黑" panose="020B0503020204020204" charset="-122"/>
              </a:rPr>
              <a:t>out_channels</a:t>
            </a:r>
            <a:r>
              <a:rPr kumimoji="1" lang="en-GB" altLang="zh-CN" dirty="0">
                <a:latin typeface="微软雅黑" panose="020B0503020204020204" charset="-122"/>
                <a:ea typeface="微软雅黑" panose="020B0503020204020204" charset="-122"/>
              </a:rPr>
              <a:t> —— </a:t>
            </a:r>
            <a:r>
              <a:rPr kumimoji="1" lang="zh-CN" altLang="en-US" dirty="0">
                <a:latin typeface="微软雅黑" panose="020B0503020204020204" charset="-122"/>
                <a:ea typeface="微软雅黑" panose="020B0503020204020204" charset="-122"/>
              </a:rPr>
              <a:t>输出的</a:t>
            </a:r>
            <a:r>
              <a:rPr kumimoji="1" lang="en-GB" altLang="zh-CN" dirty="0">
                <a:latin typeface="微软雅黑" panose="020B0503020204020204" charset="-122"/>
                <a:ea typeface="微软雅黑" panose="020B0503020204020204" charset="-122"/>
              </a:rPr>
              <a:t>channels</a:t>
            </a:r>
            <a:r>
              <a:rPr kumimoji="1" lang="zh-CN" altLang="en-US" dirty="0">
                <a:latin typeface="微软雅黑" panose="020B0503020204020204" charset="-122"/>
                <a:ea typeface="微软雅黑" panose="020B0503020204020204" charset="-122"/>
              </a:rPr>
              <a:t>数</a:t>
            </a:r>
            <a:endParaRPr kumimoji="1" lang="zh-CN" altLang="en-US" dirty="0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kumimoji="1" lang="en-GB" altLang="zh-CN" dirty="0" err="1">
                <a:latin typeface="微软雅黑" panose="020B0503020204020204" charset="-122"/>
                <a:ea typeface="微软雅黑" panose="020B0503020204020204" charset="-122"/>
              </a:rPr>
              <a:t>kernel_size</a:t>
            </a:r>
            <a:r>
              <a:rPr kumimoji="1" lang="en-GB" altLang="zh-CN" dirty="0">
                <a:latin typeface="微软雅黑" panose="020B0503020204020204" charset="-122"/>
                <a:ea typeface="微软雅黑" panose="020B0503020204020204" charset="-122"/>
              </a:rPr>
              <a:t> ——</a:t>
            </a:r>
            <a:r>
              <a:rPr kumimoji="1" lang="zh-CN" altLang="en-US" dirty="0">
                <a:latin typeface="微软雅黑" panose="020B0503020204020204" charset="-122"/>
                <a:ea typeface="微软雅黑" panose="020B0503020204020204" charset="-122"/>
              </a:rPr>
              <a:t>卷积核的尺寸</a:t>
            </a:r>
            <a:endParaRPr kumimoji="1" lang="zh-CN" altLang="en-US" dirty="0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kumimoji="1" lang="en-GB" altLang="zh-CN" dirty="0">
                <a:latin typeface="微软雅黑" panose="020B0503020204020204" charset="-122"/>
                <a:ea typeface="微软雅黑" panose="020B0503020204020204" charset="-122"/>
              </a:rPr>
              <a:t>stride —— </a:t>
            </a:r>
            <a:r>
              <a:rPr kumimoji="1" lang="zh-CN" altLang="en-US" dirty="0">
                <a:latin typeface="微软雅黑" panose="020B0503020204020204" charset="-122"/>
                <a:ea typeface="微软雅黑" panose="020B0503020204020204" charset="-122"/>
              </a:rPr>
              <a:t>步长，用来控制卷积核移动间隔</a:t>
            </a:r>
            <a:endParaRPr kumimoji="1" lang="zh-CN" altLang="en-US" dirty="0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kumimoji="1" lang="en-GB" altLang="zh-CN" dirty="0">
                <a:latin typeface="微软雅黑" panose="020B0503020204020204" charset="-122"/>
                <a:ea typeface="微软雅黑" panose="020B0503020204020204" charset="-122"/>
              </a:rPr>
              <a:t>padding ——</a:t>
            </a:r>
            <a:r>
              <a:rPr kumimoji="1" lang="zh-CN" altLang="en-US" dirty="0">
                <a:latin typeface="微软雅黑" panose="020B0503020204020204" charset="-122"/>
                <a:ea typeface="微软雅黑" panose="020B0503020204020204" charset="-122"/>
              </a:rPr>
              <a:t>输入边沿扩边操作</a:t>
            </a:r>
            <a:endParaRPr kumimoji="1"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60" name="图片 5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5399" y="3593778"/>
            <a:ext cx="9956800" cy="8636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1" name="文本框 60"/>
              <p:cNvSpPr txBox="1"/>
              <p:nvPr/>
            </p:nvSpPr>
            <p:spPr>
              <a:xfrm>
                <a:off x="6043799" y="4720848"/>
                <a:ext cx="5832648" cy="197425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 altLang="zh-CN" sz="22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m:rPr>
                          <m:nor/>
                        </m:rPr>
                        <a:rPr lang="en-GB" altLang="zh-CN" sz="22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altLang="zh-CN" sz="2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altLang="zh-CN" sz="22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  <m:r>
                            <m:rPr>
                              <m:nor/>
                            </m:rPr>
                            <a:rPr lang="en-GB" altLang="zh-CN" sz="22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− </m:t>
                          </m:r>
                          <m:r>
                            <m:rPr>
                              <m:nor/>
                            </m:rPr>
                            <a:rPr lang="en-GB" altLang="zh-CN" sz="22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kennel</m:t>
                          </m:r>
                          <m:r>
                            <m:rPr>
                              <m:nor/>
                            </m:rPr>
                            <a:rPr lang="en-GB" altLang="zh-CN" sz="22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_</m:t>
                          </m:r>
                          <m:r>
                            <m:rPr>
                              <m:nor/>
                            </m:rPr>
                            <a:rPr lang="en-GB" altLang="zh-CN" sz="22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size</m:t>
                          </m:r>
                          <m:r>
                            <m:rPr>
                              <m:nor/>
                            </m:rPr>
                            <a:rPr lang="en-GB" altLang="zh-CN" sz="22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+ </m:t>
                          </m:r>
                          <m:r>
                            <m:rPr>
                              <m:nor/>
                            </m:rPr>
                            <a:rPr lang="en-GB" altLang="zh-CN" sz="22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nor/>
                            </m:rPr>
                            <a:rPr lang="en-US" altLang="zh-CN" sz="22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m:rPr>
                              <m:nor/>
                            </m:rPr>
                            <a:rPr lang="en-GB" altLang="zh-CN" sz="22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padding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GB" altLang="zh-CN" sz="22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stride</m:t>
                          </m:r>
                        </m:den>
                      </m:f>
                      <m:r>
                        <m:rPr>
                          <m:nor/>
                        </m:rPr>
                        <a:rPr lang="en-GB" altLang="zh-CN" sz="22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</m:t>
                      </m:r>
                      <m:r>
                        <m:rPr>
                          <m:nor/>
                        </m:rPr>
                        <a:rPr lang="en-GB" altLang="zh-CN" sz="22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altLang="zh-CN" sz="2200" b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GB" altLang="zh-CN" sz="2200" b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 altLang="zh-CN" sz="22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w</m:t>
                      </m:r>
                      <m:r>
                        <m:rPr>
                          <m:nor/>
                        </m:rPr>
                        <a:rPr lang="en-GB" altLang="zh-CN" sz="22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altLang="zh-CN" sz="2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altLang="zh-CN" sz="22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w</m:t>
                          </m:r>
                          <m:r>
                            <a:rPr lang="en-US" altLang="zh-CN" sz="2200" b="1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nor/>
                            </m:rPr>
                            <a:rPr lang="en-GB" altLang="zh-CN" sz="22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kennel</m:t>
                          </m:r>
                          <m:r>
                            <m:rPr>
                              <m:nor/>
                            </m:rPr>
                            <a:rPr lang="en-GB" altLang="zh-CN" sz="22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_</m:t>
                          </m:r>
                          <m:r>
                            <m:rPr>
                              <m:nor/>
                            </m:rPr>
                            <a:rPr lang="en-GB" altLang="zh-CN" sz="22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size</m:t>
                          </m:r>
                          <m:r>
                            <m:rPr>
                              <m:nor/>
                            </m:rPr>
                            <a:rPr lang="en-GB" altLang="zh-CN" sz="22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+ </m:t>
                          </m:r>
                          <m:r>
                            <m:rPr>
                              <m:nor/>
                            </m:rPr>
                            <a:rPr lang="en-GB" altLang="zh-CN" sz="22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nor/>
                            </m:rPr>
                            <a:rPr lang="en-US" altLang="zh-CN" sz="22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m:rPr>
                              <m:nor/>
                            </m:rPr>
                            <a:rPr lang="en-GB" altLang="zh-CN" sz="22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padding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GB" altLang="zh-CN" sz="22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stride</m:t>
                          </m:r>
                        </m:den>
                      </m:f>
                      <m:r>
                        <m:rPr>
                          <m:nor/>
                        </m:rPr>
                        <a:rPr lang="en-GB" altLang="zh-CN" sz="22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</m:t>
                      </m:r>
                      <m:r>
                        <m:rPr>
                          <m:nor/>
                        </m:rPr>
                        <a:rPr lang="en-GB" altLang="zh-CN" sz="22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br>
                  <a:rPr lang="en-GB" altLang="zh-CN" sz="2200" i="1" dirty="0"/>
                </a:br>
                <a:endParaRPr kumimoji="1" lang="zh-CN" altLang="en-US" sz="2200" dirty="0"/>
              </a:p>
              <a:p>
                <a:endParaRPr kumimoji="1" lang="zh-CN" altLang="en-US" sz="2200" dirty="0"/>
              </a:p>
            </p:txBody>
          </p:sp>
        </mc:Choice>
        <mc:Fallback>
          <p:sp>
            <p:nvSpPr>
              <p:cNvPr id="61" name="文本框 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3799" y="4720848"/>
                <a:ext cx="5832648" cy="1974258"/>
              </a:xfrm>
              <a:prstGeom prst="rect">
                <a:avLst/>
              </a:prstGeom>
              <a:blipFill rotWithShape="1">
                <a:blip r:embed="rId2"/>
                <a:stretch>
                  <a:fillRect l="-9" t="-13" r="1" b="-148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2984" y="1053530"/>
            <a:ext cx="9312730" cy="253318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 2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0366" y="1218738"/>
            <a:ext cx="5906442" cy="494196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实验步骤</a:t>
            </a:r>
            <a:r>
              <a:rPr lang="en-US" altLang="zh-CN" dirty="0"/>
              <a:t>——2.</a:t>
            </a:r>
            <a:r>
              <a:rPr lang="zh-CN" altLang="en-US" dirty="0"/>
              <a:t>搭建网络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35901BC-4697-634B-B237-19528C62CAD5}" type="slidenum">
              <a:rPr lang="zh-CN" altLang="en-US" smtClean="0"/>
            </a:fld>
            <a:endParaRPr lang="zh-CN" altLang="en-US" dirty="0"/>
          </a:p>
        </p:txBody>
      </p:sp>
      <p:cxnSp>
        <p:nvCxnSpPr>
          <p:cNvPr id="7" name="直线箭头连接符 6"/>
          <p:cNvCxnSpPr/>
          <p:nvPr/>
        </p:nvCxnSpPr>
        <p:spPr>
          <a:xfrm>
            <a:off x="2735764" y="5013970"/>
            <a:ext cx="514264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4" name="文本框 73"/>
          <p:cNvSpPr txBox="1"/>
          <p:nvPr/>
        </p:nvSpPr>
        <p:spPr>
          <a:xfrm>
            <a:off x="7917038" y="5446018"/>
            <a:ext cx="1926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微软雅黑" panose="020B0503020204020204" charset="-122"/>
                <a:ea typeface="微软雅黑" panose="020B0503020204020204" charset="-122"/>
              </a:rPr>
              <a:t>全连接层</a:t>
            </a:r>
            <a:r>
              <a:rPr kumimoji="1" lang="en-US" altLang="zh-CN" dirty="0">
                <a:latin typeface="微软雅黑" panose="020B0503020204020204" charset="-122"/>
                <a:ea typeface="微软雅黑" panose="020B0503020204020204" charset="-122"/>
              </a:rPr>
              <a:t>-&gt; </a:t>
            </a:r>
            <a:r>
              <a:rPr kumimoji="1" lang="en-GB" altLang="zh-CN" dirty="0" err="1">
                <a:latin typeface="微软雅黑" panose="020B0503020204020204" charset="-122"/>
                <a:ea typeface="微软雅黑" panose="020B0503020204020204" charset="-122"/>
              </a:rPr>
              <a:t>Relu</a:t>
            </a:r>
            <a:endParaRPr kumimoji="1"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7" name="文本框 76"/>
          <p:cNvSpPr txBox="1"/>
          <p:nvPr/>
        </p:nvSpPr>
        <p:spPr>
          <a:xfrm>
            <a:off x="7914213" y="5747663"/>
            <a:ext cx="2060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GB" altLang="zh-CN" dirty="0" err="1">
                <a:latin typeface="微软雅黑" panose="020B0503020204020204" charset="-122"/>
                <a:ea typeface="微软雅黑" panose="020B0503020204020204" charset="-122"/>
              </a:rPr>
              <a:t>softmax</a:t>
            </a:r>
            <a:r>
              <a:rPr kumimoji="1" lang="zh-CN" altLang="en-GB" dirty="0">
                <a:latin typeface="微软雅黑" panose="020B0503020204020204" charset="-122"/>
                <a:ea typeface="微软雅黑" panose="020B0503020204020204" charset="-122"/>
              </a:rPr>
              <a:t>回归</a:t>
            </a:r>
            <a:r>
              <a:rPr kumimoji="1" lang="zh-CN" altLang="en-US" dirty="0">
                <a:latin typeface="微软雅黑" panose="020B0503020204020204" charset="-122"/>
                <a:ea typeface="微软雅黑" panose="020B0503020204020204" charset="-122"/>
              </a:rPr>
              <a:t>概率</a:t>
            </a:r>
            <a:endParaRPr kumimoji="1"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78" name="直线箭头连接符 77"/>
          <p:cNvCxnSpPr/>
          <p:nvPr/>
        </p:nvCxnSpPr>
        <p:spPr>
          <a:xfrm>
            <a:off x="2735764" y="5157986"/>
            <a:ext cx="514264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9" name="文本框 78"/>
          <p:cNvSpPr txBox="1"/>
          <p:nvPr/>
        </p:nvSpPr>
        <p:spPr>
          <a:xfrm>
            <a:off x="7914213" y="4932670"/>
            <a:ext cx="3096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微软雅黑" panose="020B0503020204020204" charset="-122"/>
                <a:ea typeface="微软雅黑" panose="020B0503020204020204" charset="-122"/>
              </a:rPr>
              <a:t>卷积层 </a:t>
            </a:r>
            <a:r>
              <a:rPr kumimoji="1" lang="en-US" altLang="zh-CN" dirty="0">
                <a:latin typeface="微软雅黑" panose="020B0503020204020204" charset="-122"/>
                <a:ea typeface="微软雅黑" panose="020B0503020204020204" charset="-122"/>
              </a:rPr>
              <a:t>-&gt; </a:t>
            </a:r>
            <a:r>
              <a:rPr kumimoji="1" lang="en-GB" altLang="zh-CN" dirty="0" err="1">
                <a:latin typeface="微软雅黑" panose="020B0503020204020204" charset="-122"/>
                <a:ea typeface="微软雅黑" panose="020B0503020204020204" charset="-122"/>
              </a:rPr>
              <a:t>Relu</a:t>
            </a:r>
            <a:r>
              <a:rPr kumimoji="1" lang="en-GB" altLang="zh-CN" dirty="0">
                <a:latin typeface="微软雅黑" panose="020B0503020204020204" charset="-122"/>
                <a:ea typeface="微软雅黑" panose="020B0503020204020204" charset="-122"/>
              </a:rPr>
              <a:t> -&gt; </a:t>
            </a:r>
            <a:r>
              <a:rPr kumimoji="1" lang="zh-CN" altLang="en-US" dirty="0">
                <a:latin typeface="微软雅黑" panose="020B0503020204020204" charset="-122"/>
                <a:ea typeface="微软雅黑" panose="020B0503020204020204" charset="-122"/>
              </a:rPr>
              <a:t>最大池化</a:t>
            </a:r>
            <a:endParaRPr kumimoji="1"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80" name="直线箭头连接符 79"/>
          <p:cNvCxnSpPr/>
          <p:nvPr/>
        </p:nvCxnSpPr>
        <p:spPr>
          <a:xfrm>
            <a:off x="2735764" y="5302002"/>
            <a:ext cx="514264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文本框 34"/>
          <p:cNvSpPr txBox="1"/>
          <p:nvPr/>
        </p:nvSpPr>
        <p:spPr>
          <a:xfrm>
            <a:off x="4522257" y="4973320"/>
            <a:ext cx="1569660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微软雅黑" panose="020B0503020204020204" charset="-122"/>
                <a:ea typeface="微软雅黑" panose="020B0503020204020204" charset="-122"/>
              </a:rPr>
              <a:t>三层卷积网络</a:t>
            </a:r>
            <a:endParaRPr kumimoji="1"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81" name="直线箭头连接符 80"/>
          <p:cNvCxnSpPr/>
          <p:nvPr/>
        </p:nvCxnSpPr>
        <p:spPr>
          <a:xfrm>
            <a:off x="2774391" y="5581392"/>
            <a:ext cx="514264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直线箭头连接符 81"/>
          <p:cNvCxnSpPr/>
          <p:nvPr/>
        </p:nvCxnSpPr>
        <p:spPr>
          <a:xfrm>
            <a:off x="3578895" y="5878066"/>
            <a:ext cx="433531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3" name="左大括号 82"/>
          <p:cNvSpPr/>
          <p:nvPr/>
        </p:nvSpPr>
        <p:spPr>
          <a:xfrm rot="10800000">
            <a:off x="7035424" y="1691739"/>
            <a:ext cx="215879" cy="3025549"/>
          </a:xfrm>
          <a:prstGeom prst="leftBrace">
            <a:avLst>
              <a:gd name="adj1" fmla="val 107758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4" name="文本框 83"/>
          <p:cNvSpPr txBox="1"/>
          <p:nvPr/>
        </p:nvSpPr>
        <p:spPr>
          <a:xfrm>
            <a:off x="7374642" y="3060462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微软雅黑" panose="020B0503020204020204" charset="-122"/>
                <a:ea typeface="微软雅黑" panose="020B0503020204020204" charset="-122"/>
              </a:rPr>
              <a:t>卷积操作设定</a:t>
            </a:r>
            <a:endParaRPr kumimoji="1"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/>
      <p:bldP spid="77" grpId="0"/>
      <p:bldP spid="79" grpId="0"/>
      <p:bldP spid="84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实验步骤</a:t>
            </a:r>
            <a:r>
              <a:rPr lang="en-US" altLang="zh-CN" dirty="0"/>
              <a:t>——3.</a:t>
            </a:r>
            <a:r>
              <a:rPr lang="zh-CN" altLang="en-US" dirty="0"/>
              <a:t> 训练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35901BC-4697-634B-B237-19528C62CAD5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3"/>
          </p:nvPr>
        </p:nvSpPr>
        <p:spPr>
          <a:xfrm>
            <a:off x="626541" y="1053530"/>
            <a:ext cx="10945242" cy="5472608"/>
          </a:xfrm>
        </p:spPr>
        <p:txBody>
          <a:bodyPr>
            <a:normAutofit fontScale="75000" lnSpcReduction="20000"/>
          </a:bodyPr>
          <a:lstStyle/>
          <a:p>
            <a:pPr marL="0" indent="0">
              <a:buNone/>
            </a:pPr>
            <a:r>
              <a:rPr lang="zh-CN" altLang="en-US" dirty="0"/>
              <a:t>提示：</a:t>
            </a:r>
            <a:endParaRPr lang="en-US" altLang="zh-CN" dirty="0"/>
          </a:p>
          <a:p>
            <a:r>
              <a:rPr lang="zh-CN" altLang="en-US" dirty="0"/>
              <a:t>优化器设定：采取</a:t>
            </a:r>
            <a:r>
              <a:rPr lang="en-US" altLang="zh-CN" dirty="0"/>
              <a:t>Adam</a:t>
            </a:r>
            <a:r>
              <a:rPr dirty="0"/>
              <a:t>算法</a:t>
            </a:r>
            <a:r>
              <a:rPr lang="zh-CN" altLang="en-US" dirty="0"/>
              <a:t>更新梯度方式，具有</a:t>
            </a:r>
            <a:r>
              <a:rPr>
                <a:sym typeface="+mn-ea"/>
              </a:rPr>
              <a:t>偏置校正、参数较平稳。</a:t>
            </a:r>
            <a:endParaRPr lang="zh-CN" altLang="en-US" dirty="0"/>
          </a:p>
          <a:p>
            <a:r>
              <a:rPr lang="zh-CN" altLang="en-US" dirty="0"/>
              <a:t>损失函数设定：分类问题可以通过交叉熵损失函数计算</a:t>
            </a:r>
            <a:r>
              <a:rPr lang="en-US" altLang="zh-CN" dirty="0"/>
              <a:t>loss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dirty="0"/>
              <a:t>超参数设定：</a:t>
            </a:r>
            <a:endParaRPr lang="en-US" altLang="zh-CN" dirty="0"/>
          </a:p>
          <a:p>
            <a:pPr lvl="1"/>
            <a:r>
              <a:rPr lang="en-US" altLang="zh-CN" dirty="0"/>
              <a:t>LR</a:t>
            </a:r>
            <a:r>
              <a:rPr lang="zh-CN" altLang="en-US" dirty="0"/>
              <a:t>（</a:t>
            </a:r>
            <a:r>
              <a:rPr lang="en-US" altLang="zh-CN" dirty="0"/>
              <a:t>Learning</a:t>
            </a:r>
            <a:r>
              <a:rPr lang="zh-CN" altLang="en-US" dirty="0"/>
              <a:t> </a:t>
            </a:r>
            <a:r>
              <a:rPr lang="en-US" altLang="zh-CN" dirty="0"/>
              <a:t>Rate</a:t>
            </a:r>
            <a:r>
              <a:rPr lang="zh-CN" altLang="en-US" dirty="0"/>
              <a:t>）：学习率</a:t>
            </a:r>
            <a:endParaRPr lang="en-US" altLang="zh-CN" dirty="0"/>
          </a:p>
          <a:p>
            <a:pPr lvl="1"/>
            <a:r>
              <a:rPr lang="en-US" altLang="zh-CN" dirty="0"/>
              <a:t>BATCH_SIZE</a:t>
            </a:r>
            <a:r>
              <a:rPr lang="zh-CN" altLang="en-US" dirty="0"/>
              <a:t>：批大小。</a:t>
            </a:r>
            <a:endParaRPr lang="zh-CN" altLang="en-US" dirty="0"/>
          </a:p>
          <a:p>
            <a:pPr lvl="1"/>
            <a:r>
              <a:rPr lang="en-US" altLang="zh-CN" dirty="0"/>
              <a:t>EPOCHS</a:t>
            </a:r>
            <a:r>
              <a:rPr lang="zh-CN" altLang="en-US" dirty="0"/>
              <a:t>：循环次数。</a:t>
            </a:r>
            <a:endParaRPr lang="en-US" altLang="zh-CN" dirty="0"/>
          </a:p>
          <a:p>
            <a:pPr lvl="2">
              <a:buFont typeface="Wingdings" panose="05000000000000000000" pitchFamily="2" charset="2"/>
              <a:buChar char="Ø"/>
            </a:pPr>
            <a:r>
              <a:rPr lang="zh-CN" altLang="en-US" dirty="0"/>
              <a:t>（</a:t>
            </a:r>
            <a:r>
              <a:rPr lang="en-GB" altLang="zh-CN" dirty="0"/>
              <a:t>1</a:t>
            </a:r>
            <a:r>
              <a:rPr lang="zh-CN" altLang="en-GB" dirty="0"/>
              <a:t>）</a:t>
            </a:r>
            <a:r>
              <a:rPr lang="en-GB" altLang="zh-CN" dirty="0" err="1"/>
              <a:t>batchsize</a:t>
            </a:r>
            <a:r>
              <a:rPr lang="zh-CN" altLang="en-GB" dirty="0"/>
              <a:t>：</a:t>
            </a:r>
            <a:r>
              <a:rPr lang="zh-CN" altLang="en-US" dirty="0"/>
              <a:t>批大小（根据显存大小设置，但</a:t>
            </a:r>
            <a:r>
              <a:rPr lang="zh-CN" altLang="en-US" dirty="0"/>
              <a:t>不宜过大）；</a:t>
            </a:r>
            <a:endParaRPr lang="zh-CN" altLang="en-US" dirty="0"/>
          </a:p>
          <a:p>
            <a:pPr lvl="2">
              <a:buFont typeface="Wingdings" panose="05000000000000000000" pitchFamily="2" charset="2"/>
              <a:buChar char="Ø"/>
            </a:pPr>
            <a:r>
              <a:rPr lang="zh-CN" altLang="en-US" dirty="0"/>
              <a:t>（</a:t>
            </a:r>
            <a:r>
              <a:rPr lang="en-US" altLang="zh-CN" dirty="0"/>
              <a:t>2</a:t>
            </a:r>
            <a:r>
              <a:rPr lang="zh-CN" altLang="en-US" dirty="0"/>
              <a:t>）</a:t>
            </a:r>
            <a:r>
              <a:rPr lang="en-GB" altLang="zh-CN" dirty="0"/>
              <a:t>iteration</a:t>
            </a:r>
            <a:r>
              <a:rPr lang="zh-CN" altLang="en-GB" dirty="0"/>
              <a:t>：</a:t>
            </a:r>
            <a:r>
              <a:rPr lang="en-GB" altLang="zh-CN" dirty="0"/>
              <a:t>1</a:t>
            </a:r>
            <a:r>
              <a:rPr lang="zh-CN" altLang="en-US" dirty="0"/>
              <a:t>个</a:t>
            </a:r>
            <a:r>
              <a:rPr lang="en-GB" altLang="zh-CN" dirty="0"/>
              <a:t>iteration</a:t>
            </a:r>
            <a:r>
              <a:rPr lang="zh-CN" altLang="en-US" dirty="0"/>
              <a:t>等于使用</a:t>
            </a:r>
            <a:r>
              <a:rPr lang="en-GB" altLang="zh-CN" dirty="0" err="1"/>
              <a:t>batchsize</a:t>
            </a:r>
            <a:r>
              <a:rPr lang="zh-CN" altLang="en-US" dirty="0"/>
              <a:t>个样本训练一次；</a:t>
            </a:r>
            <a:endParaRPr lang="zh-CN" altLang="en-US" dirty="0"/>
          </a:p>
          <a:p>
            <a:pPr lvl="2">
              <a:buFont typeface="Wingdings" panose="05000000000000000000" pitchFamily="2" charset="2"/>
              <a:buChar char="Ø"/>
            </a:pPr>
            <a:r>
              <a:rPr lang="zh-CN" altLang="en-US" dirty="0"/>
              <a:t>（</a:t>
            </a:r>
            <a:r>
              <a:rPr lang="en-US" altLang="zh-CN" dirty="0"/>
              <a:t>3</a:t>
            </a:r>
            <a:r>
              <a:rPr lang="zh-CN" altLang="en-US" dirty="0"/>
              <a:t>）</a:t>
            </a:r>
            <a:r>
              <a:rPr lang="en-GB" altLang="zh-CN" dirty="0"/>
              <a:t>epoch</a:t>
            </a:r>
            <a:r>
              <a:rPr lang="zh-CN" altLang="en-GB" dirty="0"/>
              <a:t>：</a:t>
            </a:r>
            <a:r>
              <a:rPr lang="en-GB" altLang="zh-CN" dirty="0"/>
              <a:t>1</a:t>
            </a:r>
            <a:r>
              <a:rPr lang="zh-CN" altLang="en-US" dirty="0"/>
              <a:t>个</a:t>
            </a:r>
            <a:r>
              <a:rPr lang="en-GB" altLang="zh-CN" dirty="0"/>
              <a:t>epoch</a:t>
            </a:r>
            <a:r>
              <a:rPr lang="zh-CN" altLang="en-US" dirty="0"/>
              <a:t>等于使用训练集中的全部样本训练一次；</a:t>
            </a:r>
            <a:endParaRPr lang="zh-CN" altLang="en-US" dirty="0"/>
          </a:p>
          <a:p>
            <a:pPr lvl="2">
              <a:buFont typeface="Wingdings" panose="05000000000000000000" pitchFamily="2" charset="2"/>
              <a:buChar char="Ø"/>
            </a:pPr>
            <a:r>
              <a:rPr lang="zh-CN" altLang="en-US" dirty="0"/>
              <a:t>比如训练集有</a:t>
            </a:r>
            <a:r>
              <a:rPr lang="en-US" altLang="zh-CN" dirty="0"/>
              <a:t>500</a:t>
            </a:r>
            <a:r>
              <a:rPr lang="zh-CN" altLang="en-US" dirty="0"/>
              <a:t>个样本，</a:t>
            </a:r>
            <a:r>
              <a:rPr lang="en-GB" altLang="zh-CN" dirty="0" err="1"/>
              <a:t>batchsize</a:t>
            </a:r>
            <a:r>
              <a:rPr lang="en-GB" altLang="zh-CN" dirty="0"/>
              <a:t> = 10 </a:t>
            </a:r>
            <a:r>
              <a:rPr lang="zh-CN" altLang="en-GB" dirty="0"/>
              <a:t>，</a:t>
            </a:r>
            <a:r>
              <a:rPr lang="zh-CN" altLang="en-US" dirty="0"/>
              <a:t>那么训练完整个样本集：</a:t>
            </a:r>
            <a:r>
              <a:rPr lang="en-GB" altLang="zh-CN" dirty="0"/>
              <a:t>iteration=50</a:t>
            </a:r>
            <a:r>
              <a:rPr lang="zh-CN" altLang="en-GB" dirty="0"/>
              <a:t>，</a:t>
            </a:r>
            <a:r>
              <a:rPr lang="en-GB" altLang="zh-CN" dirty="0"/>
              <a:t>epoch=1</a:t>
            </a:r>
            <a:r>
              <a:rPr lang="zh-CN" altLang="en-US" dirty="0"/>
              <a:t>。</a:t>
            </a:r>
            <a:endParaRPr lang="en-GB" altLang="zh-CN" dirty="0"/>
          </a:p>
          <a:p>
            <a:pPr>
              <a:buFont typeface="Wingdings" panose="05000000000000000000" pitchFamily="2" charset="2"/>
              <a:buChar char="l"/>
            </a:pPr>
            <a:r>
              <a:rPr lang="zh-CN" altLang="en-GB" dirty="0"/>
              <a:t>载入</a:t>
            </a:r>
            <a:r>
              <a:rPr lang="zh-CN" altLang="en-US" dirty="0"/>
              <a:t>训练数据：</a:t>
            </a:r>
            <a:endParaRPr lang="en-US" altLang="zh-CN" dirty="0"/>
          </a:p>
          <a:p>
            <a:pPr lvl="1"/>
            <a:r>
              <a:rPr lang="en-US" altLang="zh-CN" dirty="0" err="1"/>
              <a:t>Data.DataLoader</a:t>
            </a:r>
            <a:r>
              <a:rPr lang="zh-CN" altLang="en-US" dirty="0"/>
              <a:t>函数使用</a:t>
            </a:r>
            <a:endParaRPr lang="en-US" altLang="zh-CN" dirty="0"/>
          </a:p>
          <a:p>
            <a:r>
              <a:rPr lang="zh-CN" altLang="en-US" dirty="0"/>
              <a:t>训练：前向传播</a:t>
            </a:r>
            <a:r>
              <a:rPr lang="en-US" altLang="zh-CN" dirty="0"/>
              <a:t>-&gt;</a:t>
            </a:r>
            <a:r>
              <a:rPr dirty="0"/>
              <a:t>计算</a:t>
            </a:r>
            <a:r>
              <a:rPr lang="zh-CN" altLang="en-US" dirty="0"/>
              <a:t>损失</a:t>
            </a:r>
            <a:r>
              <a:rPr lang="en-US" altLang="zh-CN" dirty="0"/>
              <a:t>-&gt;</a:t>
            </a:r>
            <a:r>
              <a:rPr lang="zh-CN" altLang="en-US" dirty="0"/>
              <a:t>反向传播</a:t>
            </a:r>
            <a:r>
              <a:rPr lang="en-US" altLang="zh-CN" dirty="0"/>
              <a:t>-&gt;</a:t>
            </a:r>
            <a:r>
              <a:rPr lang="zh-CN" altLang="en-US" dirty="0"/>
              <a:t>更新参数，优化模型</a:t>
            </a:r>
            <a:endParaRPr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39135" y="2071539"/>
            <a:ext cx="6058180" cy="1289546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实验步骤</a:t>
            </a:r>
            <a:r>
              <a:rPr lang="en-US" altLang="zh-CN" dirty="0"/>
              <a:t>——4.</a:t>
            </a:r>
            <a:r>
              <a:rPr lang="zh-CN" altLang="en-US" dirty="0"/>
              <a:t>预测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35901BC-4697-634B-B237-19528C62CAD5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训练过后，利用获取到模型进行预测。主要有以下三个步骤：</a:t>
            </a:r>
            <a:endParaRPr lang="en-US" altLang="zh-CN" dirty="0"/>
          </a:p>
          <a:p>
            <a:pPr lvl="1"/>
            <a:r>
              <a:rPr lang="zh-CN" altLang="en-US" dirty="0"/>
              <a:t>根据训练网络结构调整数据输入</a:t>
            </a:r>
            <a:endParaRPr lang="en-US" altLang="zh-CN" dirty="0"/>
          </a:p>
          <a:p>
            <a:pPr lvl="1"/>
            <a:r>
              <a:rPr lang="zh-CN" altLang="en-US" dirty="0"/>
              <a:t>加载模型</a:t>
            </a:r>
            <a:endParaRPr lang="en-US" altLang="zh-CN" dirty="0"/>
          </a:p>
          <a:p>
            <a:pPr lvl="1"/>
            <a:r>
              <a:rPr lang="zh-CN" altLang="en-US" dirty="0"/>
              <a:t>获得输出</a:t>
            </a:r>
            <a:endParaRPr lang="en-US" altLang="zh-CN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查看训练过程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35901BC-4697-634B-B237-19528C62CAD5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3"/>
          </p:nvPr>
        </p:nvSpPr>
        <p:spPr>
          <a:xfrm>
            <a:off x="6531223" y="2763578"/>
            <a:ext cx="3744416" cy="504056"/>
          </a:xfrm>
        </p:spPr>
        <p:txBody>
          <a:bodyPr>
            <a:normAutofit lnSpcReduction="10000"/>
          </a:bodyPr>
          <a:lstStyle/>
          <a:p>
            <a:r>
              <a:rPr lang="zh-CN" altLang="en-US" dirty="0"/>
              <a:t>验证集精度</a:t>
            </a:r>
            <a:endParaRPr lang="en-US" altLang="zh-CN" dirty="0"/>
          </a:p>
          <a:p>
            <a:endParaRPr lang="en-US" altLang="zh-CN" dirty="0"/>
          </a:p>
        </p:txBody>
      </p:sp>
      <p:sp>
        <p:nvSpPr>
          <p:cNvPr id="10" name="内容占位符 3"/>
          <p:cNvSpPr txBox="1"/>
          <p:nvPr/>
        </p:nvSpPr>
        <p:spPr>
          <a:xfrm>
            <a:off x="643508" y="1116812"/>
            <a:ext cx="10945242" cy="16649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57200" algn="l" defTabSz="108585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kumimoji="1" lang="zh-CN" altLang="en-US" sz="2400" kern="12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  <a:lvl2pPr marL="742950" indent="-285750" algn="l" defTabSz="108585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/>
              <a:buChar char="–"/>
              <a:defRPr kumimoji="1" lang="zh-CN" altLang="en-US" sz="2400" kern="12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2pPr>
            <a:lvl3pPr marL="1346200" indent="-454025" algn="l" defTabSz="108585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kumimoji="1" lang="zh-CN" altLang="en-US" sz="2400" kern="12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3pPr>
            <a:lvl4pPr marL="1697355" indent="-351155" algn="l" defTabSz="108585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/>
              <a:buChar char="•"/>
              <a:defRPr kumimoji="1" lang="zh-CN" altLang="en-US" sz="2400" kern="12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4pPr>
            <a:lvl5pPr marL="2062480" indent="-365125" algn="l" defTabSz="108585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/>
              <a:buChar char="»"/>
              <a:defRPr kumimoji="1" lang="zh-CN" altLang="en-US" sz="2400" kern="1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pip install </a:t>
            </a:r>
            <a:r>
              <a:rPr lang="en-US" altLang="zh-CN" dirty="0" err="1"/>
              <a:t>tensorboard</a:t>
            </a:r>
            <a:r>
              <a:rPr lang="zh-CN" altLang="en-US" dirty="0"/>
              <a:t> 下载插件</a:t>
            </a:r>
            <a:r>
              <a:rPr lang="en-US" altLang="zh-CN" dirty="0"/>
              <a:t> </a:t>
            </a:r>
            <a:endParaRPr lang="en-US" altLang="zh-CN" dirty="0"/>
          </a:p>
          <a:p>
            <a:r>
              <a:rPr lang="zh-CN" altLang="en-US" dirty="0"/>
              <a:t>训练示例：通过</a:t>
            </a:r>
            <a:r>
              <a:rPr lang="en-US" altLang="zh-CN" dirty="0" err="1"/>
              <a:t>tensorboard</a:t>
            </a:r>
            <a:r>
              <a:rPr lang="zh-CN" altLang="en-US" dirty="0"/>
              <a:t>可以在训练过程中可视化训练情况。</a:t>
            </a:r>
            <a:endParaRPr lang="zh-CN" altLang="en-US" dirty="0"/>
          </a:p>
          <a:p>
            <a:pPr lvl="1"/>
            <a:r>
              <a:rPr lang="en-GB" altLang="zh-CN" dirty="0" err="1"/>
              <a:t>tensorboard</a:t>
            </a:r>
            <a:r>
              <a:rPr lang="en-GB" altLang="zh-CN" dirty="0"/>
              <a:t> --</a:t>
            </a:r>
            <a:r>
              <a:rPr lang="en-GB" altLang="zh-CN" dirty="0" err="1"/>
              <a:t>logdir</a:t>
            </a:r>
            <a:r>
              <a:rPr lang="en-GB" altLang="zh-CN" dirty="0"/>
              <a:t> ./log </a:t>
            </a:r>
            <a:r>
              <a:rPr lang="zh-CN" altLang="en-GB" dirty="0"/>
              <a:t>启动</a:t>
            </a:r>
            <a:r>
              <a:rPr lang="en-US" altLang="zh-CN" dirty="0" err="1"/>
              <a:t>tensorboard</a:t>
            </a:r>
            <a:r>
              <a:rPr lang="zh-CN" altLang="en-US" dirty="0"/>
              <a:t>程序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644763" y="2812738"/>
            <a:ext cx="1824538" cy="4979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 defTabSz="1085850" eaLnBrk="0" hangingPunct="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l"/>
            </a:pPr>
            <a:r>
              <a:rPr kumimoji="1"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训练</a:t>
            </a:r>
            <a:r>
              <a:rPr kumimoji="1"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loss</a:t>
            </a:r>
            <a:endParaRPr kumimoji="1" lang="en-US" altLang="zh-CN" sz="24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891263" y="3372908"/>
            <a:ext cx="4406900" cy="2913652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3663" y="3281085"/>
            <a:ext cx="3888432" cy="2883184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查看结果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35901BC-4697-634B-B237-19528C62CAD5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3"/>
          </p:nvPr>
        </p:nvSpPr>
        <p:spPr>
          <a:xfrm>
            <a:off x="626541" y="1053530"/>
            <a:ext cx="10945242" cy="3702554"/>
          </a:xfrm>
        </p:spPr>
        <p:txBody>
          <a:bodyPr/>
          <a:lstStyle/>
          <a:p>
            <a:r>
              <a:rPr lang="zh-CN" altLang="en-US" dirty="0"/>
              <a:t>测试示例：</a:t>
            </a:r>
            <a:endParaRPr lang="en-US" altLang="zh-CN" dirty="0"/>
          </a:p>
          <a:p>
            <a:r>
              <a:rPr lang="zh-CN" altLang="en-US" dirty="0"/>
              <a:t>若对测试集中的前</a:t>
            </a:r>
            <a:r>
              <a:rPr lang="en-US" altLang="zh-CN" dirty="0"/>
              <a:t>10</a:t>
            </a:r>
            <a:r>
              <a:rPr lang="zh-CN" altLang="en-US" dirty="0"/>
              <a:t>个图像进行预测，预测结果为：</a:t>
            </a:r>
            <a:endParaRPr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86607" y="2274132"/>
            <a:ext cx="9953560" cy="4252006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期中考试内容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35901BC-4697-634B-B237-19528C62CAD5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3"/>
          </p:nvPr>
        </p:nvSpPr>
        <p:spPr>
          <a:xfrm>
            <a:off x="348173" y="1341562"/>
            <a:ext cx="11355759" cy="5400600"/>
          </a:xfrm>
        </p:spPr>
        <p:txBody>
          <a:bodyPr>
            <a:normAutofit/>
          </a:bodyPr>
          <a:lstStyle/>
          <a:p>
            <a:r>
              <a:rPr lang="zh-CN" altLang="zh-CN" sz="1400" dirty="0"/>
              <a:t>任务一：安装配置</a:t>
            </a:r>
            <a:r>
              <a:rPr lang="en-US" altLang="zh-CN" sz="1400" dirty="0" err="1"/>
              <a:t>Pytorch</a:t>
            </a:r>
            <a:r>
              <a:rPr lang="zh-CN" altLang="zh-CN" sz="1400" dirty="0"/>
              <a:t>环境</a:t>
            </a:r>
            <a:r>
              <a:rPr lang="zh-CN" altLang="en-US" sz="1400" dirty="0"/>
              <a:t>，</a:t>
            </a:r>
            <a:r>
              <a:rPr lang="zh-CN" altLang="zh-CN" sz="1400" dirty="0">
                <a:solidFill>
                  <a:srgbClr val="FF0000"/>
                </a:solidFill>
              </a:rPr>
              <a:t>检测</a:t>
            </a:r>
            <a:r>
              <a:rPr lang="en-US" altLang="zh-CN" sz="1400" dirty="0" err="1">
                <a:solidFill>
                  <a:srgbClr val="FF0000"/>
                </a:solidFill>
              </a:rPr>
              <a:t>Pytorch</a:t>
            </a:r>
            <a:r>
              <a:rPr lang="zh-CN" altLang="zh-CN" sz="1400" dirty="0">
                <a:solidFill>
                  <a:srgbClr val="FF0000"/>
                </a:solidFill>
              </a:rPr>
              <a:t>安装情况</a:t>
            </a:r>
            <a:r>
              <a:rPr lang="zh-CN" altLang="en-US" sz="1400" dirty="0"/>
              <a:t>。（</a:t>
            </a:r>
            <a:r>
              <a:rPr lang="en-US" altLang="zh-CN" sz="1400" dirty="0"/>
              <a:t>10</a:t>
            </a:r>
            <a:r>
              <a:rPr lang="zh-CN" altLang="en-US" sz="1400" dirty="0"/>
              <a:t>分）</a:t>
            </a:r>
            <a:endParaRPr lang="zh-CN" altLang="zh-CN" sz="1400" dirty="0"/>
          </a:p>
          <a:p>
            <a:r>
              <a:rPr lang="zh-CN" altLang="zh-CN" sz="1400" dirty="0"/>
              <a:t>任务二：</a:t>
            </a:r>
            <a:r>
              <a:rPr lang="zh-CN" altLang="en-US" sz="1400" dirty="0"/>
              <a:t>使用包含</a:t>
            </a:r>
            <a:r>
              <a:rPr lang="zh-CN" altLang="en-US" sz="1400" dirty="0">
                <a:solidFill>
                  <a:srgbClr val="FF0000"/>
                </a:solidFill>
              </a:rPr>
              <a:t>三层以上个卷积层</a:t>
            </a:r>
            <a:r>
              <a:rPr lang="zh-CN" altLang="en-US" sz="1400" dirty="0"/>
              <a:t>的神经网络对</a:t>
            </a:r>
            <a:r>
              <a:rPr lang="en-US" altLang="zh-CN" sz="1400" dirty="0"/>
              <a:t>CIFAR-10</a:t>
            </a:r>
            <a:r>
              <a:rPr lang="zh-CN" altLang="zh-CN" sz="1400" dirty="0"/>
              <a:t>数据集分类</a:t>
            </a:r>
            <a:r>
              <a:rPr lang="zh-CN" altLang="en-US" sz="1400" dirty="0"/>
              <a:t>。</a:t>
            </a:r>
            <a:r>
              <a:rPr lang="zh-CN" altLang="en-US" sz="1400" dirty="0">
                <a:solidFill>
                  <a:srgbClr val="FF0000"/>
                </a:solidFill>
              </a:rPr>
              <a:t>对生成网络结构进行截图</a:t>
            </a:r>
            <a:r>
              <a:rPr lang="zh-CN" altLang="en-US" sz="1400" dirty="0"/>
              <a:t>（如例</a:t>
            </a:r>
            <a:r>
              <a:rPr lang="en-US" altLang="zh-CN" sz="1400" dirty="0"/>
              <a:t>1</a:t>
            </a:r>
            <a:r>
              <a:rPr lang="zh-CN" altLang="en-US" sz="1400" dirty="0"/>
              <a:t>所示），并</a:t>
            </a:r>
            <a:r>
              <a:rPr lang="zh-CN" altLang="en-US" sz="1400" dirty="0">
                <a:solidFill>
                  <a:srgbClr val="FF0000"/>
                </a:solidFill>
              </a:rPr>
              <a:t>对训练过程</a:t>
            </a:r>
            <a:r>
              <a:rPr lang="zh-CN" altLang="zh-CN" sz="1400" dirty="0">
                <a:solidFill>
                  <a:srgbClr val="FF0000"/>
                </a:solidFill>
              </a:rPr>
              <a:t>的精度增长</a:t>
            </a:r>
            <a:r>
              <a:rPr lang="zh-CN" altLang="en-US" sz="1400" dirty="0">
                <a:solidFill>
                  <a:srgbClr val="FF0000"/>
                </a:solidFill>
              </a:rPr>
              <a:t>和</a:t>
            </a:r>
            <a:r>
              <a:rPr lang="en-US" altLang="zh-CN" sz="1400" dirty="0">
                <a:solidFill>
                  <a:srgbClr val="FF0000"/>
                </a:solidFill>
              </a:rPr>
              <a:t>loss</a:t>
            </a:r>
            <a:r>
              <a:rPr lang="zh-CN" altLang="en-US" sz="1400" dirty="0">
                <a:solidFill>
                  <a:srgbClr val="FF0000"/>
                </a:solidFill>
              </a:rPr>
              <a:t>收敛</a:t>
            </a:r>
            <a:r>
              <a:rPr lang="zh-CN" altLang="zh-CN" sz="1400" dirty="0">
                <a:solidFill>
                  <a:srgbClr val="FF0000"/>
                </a:solidFill>
              </a:rPr>
              <a:t>情况</a:t>
            </a:r>
            <a:r>
              <a:rPr lang="zh-CN" altLang="en-US" sz="1400" dirty="0">
                <a:solidFill>
                  <a:srgbClr val="FF0000"/>
                </a:solidFill>
              </a:rPr>
              <a:t>进行截图</a:t>
            </a:r>
            <a:r>
              <a:rPr lang="zh-CN" altLang="en-US" sz="1400" dirty="0"/>
              <a:t>（如例</a:t>
            </a:r>
            <a:r>
              <a:rPr lang="en-US" altLang="zh-CN" sz="1400" dirty="0"/>
              <a:t>2</a:t>
            </a:r>
            <a:r>
              <a:rPr lang="zh-CN" altLang="en-US" sz="1400" dirty="0"/>
              <a:t>所示） 。（</a:t>
            </a:r>
            <a:r>
              <a:rPr lang="en-US" altLang="zh-CN" sz="1400" dirty="0"/>
              <a:t>15</a:t>
            </a:r>
            <a:r>
              <a:rPr lang="zh-CN" altLang="en-US" sz="1400" dirty="0"/>
              <a:t>分）</a:t>
            </a:r>
            <a:endParaRPr lang="en-US" altLang="zh-CN" sz="1400" dirty="0"/>
          </a:p>
          <a:p>
            <a:endParaRPr lang="en-US" altLang="zh-CN" sz="1400" dirty="0"/>
          </a:p>
          <a:p>
            <a:endParaRPr lang="en-US" altLang="zh-CN" sz="1400" dirty="0"/>
          </a:p>
          <a:p>
            <a:endParaRPr lang="en-US" altLang="zh-CN" sz="1400" dirty="0"/>
          </a:p>
          <a:p>
            <a:endParaRPr lang="en-US" altLang="zh-CN" sz="1400" dirty="0"/>
          </a:p>
          <a:p>
            <a:endParaRPr lang="en-US" altLang="zh-CN" sz="1400" dirty="0"/>
          </a:p>
          <a:p>
            <a:endParaRPr lang="en-US" altLang="zh-CN" sz="1400" dirty="0"/>
          </a:p>
          <a:p>
            <a:r>
              <a:rPr lang="zh-CN" altLang="zh-CN" sz="1400" dirty="0"/>
              <a:t>任务</a:t>
            </a:r>
            <a:r>
              <a:rPr lang="zh-CN" altLang="en-US" sz="1400" dirty="0"/>
              <a:t>三</a:t>
            </a:r>
            <a:r>
              <a:rPr lang="zh-CN" altLang="zh-CN" sz="1400" dirty="0"/>
              <a:t>：</a:t>
            </a:r>
            <a:r>
              <a:rPr lang="zh-CN" altLang="en-US" sz="1400" dirty="0"/>
              <a:t>对</a:t>
            </a:r>
            <a:r>
              <a:rPr lang="en-US" altLang="zh-CN" sz="1400" dirty="0"/>
              <a:t>CIFAR-10</a:t>
            </a:r>
            <a:r>
              <a:rPr lang="zh-CN" altLang="en-US" sz="1400" dirty="0"/>
              <a:t>数据进行解析和可视化展示。</a:t>
            </a:r>
            <a:r>
              <a:rPr lang="zh-CN" altLang="zh-CN" sz="1400" dirty="0"/>
              <a:t>输出</a:t>
            </a:r>
            <a:r>
              <a:rPr lang="en-US" altLang="zh-CN" sz="1400" dirty="0"/>
              <a:t>CIFAR-10</a:t>
            </a:r>
            <a:r>
              <a:rPr lang="zh-CN" altLang="zh-CN" sz="1400" dirty="0"/>
              <a:t>数据集</a:t>
            </a:r>
            <a:r>
              <a:rPr lang="zh-CN" altLang="en-US" sz="1400" dirty="0"/>
              <a:t>训练集、测试集</a:t>
            </a:r>
            <a:r>
              <a:rPr lang="zh-CN" altLang="zh-CN" sz="1400" dirty="0">
                <a:solidFill>
                  <a:srgbClr val="FF0000"/>
                </a:solidFill>
              </a:rPr>
              <a:t>大小</a:t>
            </a:r>
            <a:r>
              <a:rPr lang="zh-CN" altLang="en-US" sz="1400" dirty="0"/>
              <a:t>；</a:t>
            </a:r>
            <a:r>
              <a:rPr lang="zh-CN" altLang="zh-CN" sz="1400" dirty="0"/>
              <a:t>输出</a:t>
            </a:r>
            <a:r>
              <a:rPr lang="zh-CN" altLang="en-US" sz="1400" dirty="0"/>
              <a:t>数据集包含的</a:t>
            </a:r>
            <a:r>
              <a:rPr lang="zh-CN" altLang="en-US" sz="1400" dirty="0">
                <a:solidFill>
                  <a:srgbClr val="FF0000"/>
                </a:solidFill>
              </a:rPr>
              <a:t>所有类别名称及与</a:t>
            </a:r>
            <a:r>
              <a:rPr lang="en-US" altLang="zh-CN" sz="1400" dirty="0">
                <a:solidFill>
                  <a:srgbClr val="FF0000"/>
                </a:solidFill>
              </a:rPr>
              <a:t>label</a:t>
            </a:r>
            <a:r>
              <a:rPr lang="zh-CN" altLang="en-US" sz="1400" dirty="0">
                <a:solidFill>
                  <a:srgbClr val="FF0000"/>
                </a:solidFill>
              </a:rPr>
              <a:t>对应情况</a:t>
            </a:r>
            <a:r>
              <a:rPr lang="zh-CN" altLang="en-US" sz="1400" dirty="0"/>
              <a:t>；输出</a:t>
            </a:r>
            <a:r>
              <a:rPr lang="zh-CN" altLang="zh-CN" sz="1400" dirty="0"/>
              <a:t>数据集中</a:t>
            </a:r>
            <a:r>
              <a:rPr lang="zh-CN" altLang="en-US" sz="1400" dirty="0">
                <a:solidFill>
                  <a:srgbClr val="FF0000"/>
                </a:solidFill>
              </a:rPr>
              <a:t>一张</a:t>
            </a:r>
            <a:r>
              <a:rPr lang="zh-CN" altLang="zh-CN" sz="1400" dirty="0">
                <a:solidFill>
                  <a:srgbClr val="FF0000"/>
                </a:solidFill>
              </a:rPr>
              <a:t>图片</a:t>
            </a:r>
            <a:r>
              <a:rPr lang="zh-CN" altLang="zh-CN" sz="1400" dirty="0"/>
              <a:t>的数组</a:t>
            </a:r>
            <a:r>
              <a:rPr lang="en-US" altLang="zh-CN" sz="1400" dirty="0"/>
              <a:t>size</a:t>
            </a:r>
            <a:r>
              <a:rPr lang="zh-CN" altLang="en-US" sz="1400" dirty="0"/>
              <a:t>，并将数据集</a:t>
            </a:r>
            <a:r>
              <a:rPr lang="zh-CN" altLang="en-US" sz="1400" b="1" dirty="0"/>
              <a:t>测试集三张</a:t>
            </a:r>
            <a:r>
              <a:rPr lang="zh-CN" altLang="en-US" sz="1400" dirty="0"/>
              <a:t>图片进行</a:t>
            </a:r>
            <a:r>
              <a:rPr lang="zh-CN" altLang="en-US" sz="1400" dirty="0">
                <a:solidFill>
                  <a:srgbClr val="FF0000"/>
                </a:solidFill>
              </a:rPr>
              <a:t>可视化展示</a:t>
            </a:r>
            <a:r>
              <a:rPr lang="zh-CN" altLang="en-US" sz="1400" dirty="0"/>
              <a:t>。（</a:t>
            </a:r>
            <a:r>
              <a:rPr lang="en-US" altLang="zh-CN" sz="1400" dirty="0"/>
              <a:t>15</a:t>
            </a:r>
            <a:r>
              <a:rPr lang="zh-CN" altLang="en-US" sz="1400" dirty="0"/>
              <a:t>分）</a:t>
            </a:r>
            <a:endParaRPr lang="en-US" altLang="zh-CN" sz="1400" dirty="0"/>
          </a:p>
          <a:p>
            <a:r>
              <a:rPr lang="zh-CN" altLang="en-US" sz="1400" dirty="0"/>
              <a:t>任务四：修改网络结构（调整网络深度，使用不同的激活函数，调整神经元数量）或更改训练参数（学习率，</a:t>
            </a:r>
            <a:r>
              <a:rPr lang="en-US" altLang="zh-CN" sz="1400" dirty="0" err="1"/>
              <a:t>batch_size</a:t>
            </a:r>
            <a:r>
              <a:rPr lang="en-US" altLang="zh-CN" sz="1400" dirty="0"/>
              <a:t>)</a:t>
            </a:r>
            <a:r>
              <a:rPr lang="zh-CN" altLang="en-US" sz="1400" dirty="0"/>
              <a:t>，分析不同网络参数对于检测结果影响（</a:t>
            </a:r>
            <a:r>
              <a:rPr lang="zh-CN" altLang="en-US" sz="1400" dirty="0">
                <a:solidFill>
                  <a:schemeClr val="tx1"/>
                </a:solidFill>
              </a:rPr>
              <a:t>至少分析两个变量，</a:t>
            </a:r>
            <a:r>
              <a:rPr lang="zh-CN" altLang="en-US" sz="1400" dirty="0">
                <a:solidFill>
                  <a:srgbClr val="FF0000"/>
                </a:solidFill>
              </a:rPr>
              <a:t>应有改动的关键代码段</a:t>
            </a:r>
            <a:r>
              <a:rPr lang="zh-CN" altLang="en-US" sz="1400" dirty="0">
                <a:solidFill>
                  <a:srgbClr val="FF0000"/>
                </a:solidFill>
              </a:rPr>
              <a:t>截图、前后效果对比与文字解析</a:t>
            </a:r>
            <a:r>
              <a:rPr lang="zh-CN" altLang="en-US" sz="1400" dirty="0"/>
              <a:t>）（</a:t>
            </a:r>
            <a:r>
              <a:rPr lang="en-US" altLang="zh-CN" sz="1400" dirty="0"/>
              <a:t>20</a:t>
            </a:r>
            <a:r>
              <a:rPr lang="zh-CN" altLang="en-US" sz="1400" dirty="0"/>
              <a:t>分）</a:t>
            </a:r>
            <a:endParaRPr lang="en-US" altLang="zh-CN" sz="1400" dirty="0"/>
          </a:p>
          <a:p>
            <a:r>
              <a:rPr lang="zh-CN" altLang="zh-CN" sz="1400" dirty="0"/>
              <a:t>任务</a:t>
            </a:r>
            <a:r>
              <a:rPr lang="zh-CN" altLang="en-US" sz="1400" dirty="0"/>
              <a:t>五</a:t>
            </a:r>
            <a:r>
              <a:rPr lang="zh-CN" altLang="zh-CN" sz="1400" dirty="0"/>
              <a:t>：使用</a:t>
            </a:r>
            <a:r>
              <a:rPr lang="en-US" altLang="zh-CN" sz="1400" dirty="0" err="1"/>
              <a:t>tensorboard</a:t>
            </a:r>
            <a:r>
              <a:rPr lang="zh-CN" altLang="en-US" sz="1400" dirty="0"/>
              <a:t>插件对训练过程中的</a:t>
            </a:r>
            <a:r>
              <a:rPr lang="en-US" altLang="zh-CN" sz="1400" dirty="0"/>
              <a:t>loss</a:t>
            </a:r>
            <a:r>
              <a:rPr lang="zh-CN" altLang="zh-CN" sz="1400" dirty="0"/>
              <a:t>和精度进行观察，对</a:t>
            </a:r>
            <a:r>
              <a:rPr lang="en-US" altLang="zh-CN" sz="1400" dirty="0" err="1"/>
              <a:t>tensorboard</a:t>
            </a:r>
            <a:r>
              <a:rPr lang="zh-CN" altLang="zh-CN" sz="1400" dirty="0"/>
              <a:t>中</a:t>
            </a:r>
            <a:r>
              <a:rPr lang="en-US" altLang="zh-CN" sz="1400" dirty="0"/>
              <a:t>loss</a:t>
            </a:r>
            <a:r>
              <a:rPr lang="zh-CN" altLang="zh-CN" sz="1400" dirty="0"/>
              <a:t>曲线和</a:t>
            </a:r>
            <a:r>
              <a:rPr lang="en-US" altLang="zh-CN" sz="1400" dirty="0"/>
              <a:t>accuracy</a:t>
            </a:r>
            <a:r>
              <a:rPr lang="zh-CN" altLang="zh-CN" sz="1400" dirty="0"/>
              <a:t>曲线</a:t>
            </a:r>
            <a:r>
              <a:rPr lang="zh-CN" altLang="en-US" sz="1400" dirty="0"/>
              <a:t>进行</a:t>
            </a:r>
            <a:r>
              <a:rPr lang="zh-CN" altLang="zh-CN" sz="1400" dirty="0">
                <a:solidFill>
                  <a:srgbClr val="FF0000"/>
                </a:solidFill>
              </a:rPr>
              <a:t>截图</a:t>
            </a:r>
            <a:r>
              <a:rPr lang="zh-CN" altLang="en-US" sz="1400" dirty="0">
                <a:solidFill>
                  <a:srgbClr val="FF0000"/>
                </a:solidFill>
              </a:rPr>
              <a:t>记录</a:t>
            </a:r>
            <a:r>
              <a:rPr lang="zh-CN" altLang="zh-CN" sz="1400" dirty="0"/>
              <a:t>（</a:t>
            </a:r>
            <a:r>
              <a:rPr lang="en-US" altLang="zh-CN" sz="1400" dirty="0"/>
              <a:t>10</a:t>
            </a:r>
            <a:r>
              <a:rPr lang="zh-CN" altLang="en-US" sz="1400" dirty="0"/>
              <a:t>分</a:t>
            </a:r>
            <a:r>
              <a:rPr lang="zh-CN" altLang="zh-CN" sz="1400" dirty="0"/>
              <a:t>）</a:t>
            </a:r>
            <a:endParaRPr lang="en-US" altLang="zh-CN" sz="1400" dirty="0"/>
          </a:p>
          <a:p>
            <a:r>
              <a:rPr lang="zh-CN" altLang="zh-CN" sz="1400" dirty="0"/>
              <a:t>任务</a:t>
            </a:r>
            <a:r>
              <a:rPr lang="zh-CN" altLang="en-US" sz="1400" dirty="0"/>
              <a:t>六</a:t>
            </a:r>
            <a:r>
              <a:rPr lang="zh-CN" altLang="zh-CN" sz="1400" dirty="0"/>
              <a:t>：</a:t>
            </a:r>
            <a:r>
              <a:rPr lang="zh-CN" altLang="en-US" sz="1400" dirty="0"/>
              <a:t>使用训练模型对于测试集中第</a:t>
            </a:r>
            <a:r>
              <a:rPr lang="en-US" altLang="zh-CN" sz="1400" dirty="0" err="1"/>
              <a:t>i</a:t>
            </a:r>
            <a:r>
              <a:rPr lang="zh-CN" altLang="en-US" sz="1400" dirty="0"/>
              <a:t>到</a:t>
            </a:r>
            <a:r>
              <a:rPr lang="en-US" altLang="zh-CN" sz="1400" dirty="0"/>
              <a:t>i+10</a:t>
            </a:r>
            <a:r>
              <a:rPr lang="zh-CN" altLang="en-US" sz="1400" dirty="0"/>
              <a:t>张图片进行预测，输出预测结果与</a:t>
            </a:r>
            <a:r>
              <a:rPr lang="zh-CN" altLang="en-US" sz="1400" dirty="0">
                <a:solidFill>
                  <a:srgbClr val="FF0000"/>
                </a:solidFill>
              </a:rPr>
              <a:t>预测概率</a:t>
            </a:r>
            <a:r>
              <a:rPr lang="en-US" altLang="zh-CN" sz="1400" dirty="0">
                <a:solidFill>
                  <a:srgbClr val="FF0000"/>
                </a:solidFill>
              </a:rPr>
              <a:t>softmax</a:t>
            </a:r>
            <a:r>
              <a:rPr lang="zh-CN" altLang="en-US" sz="1400" dirty="0"/>
              <a:t>（</a:t>
            </a:r>
            <a:r>
              <a:rPr lang="en-US" altLang="zh-CN" sz="1400" dirty="0" err="1">
                <a:solidFill>
                  <a:srgbClr val="FF0000"/>
                </a:solidFill>
              </a:rPr>
              <a:t>i</a:t>
            </a:r>
            <a:r>
              <a:rPr lang="en-US" altLang="zh-CN" sz="1400" dirty="0">
                <a:solidFill>
                  <a:srgbClr val="FF0000"/>
                </a:solidFill>
              </a:rPr>
              <a:t>=</a:t>
            </a:r>
            <a:r>
              <a:rPr lang="zh-CN" altLang="en-US" sz="1400" dirty="0">
                <a:solidFill>
                  <a:srgbClr val="FF0000"/>
                </a:solidFill>
              </a:rPr>
              <a:t>学号最后两位*</a:t>
            </a:r>
            <a:r>
              <a:rPr lang="en-US" altLang="zh-CN" sz="1400" dirty="0">
                <a:solidFill>
                  <a:srgbClr val="FF0000"/>
                </a:solidFill>
              </a:rPr>
              <a:t>10</a:t>
            </a:r>
            <a:r>
              <a:rPr lang="zh-CN" altLang="en-US" sz="1400" dirty="0"/>
              <a:t>）</a:t>
            </a:r>
            <a:r>
              <a:rPr lang="zh-CN" altLang="zh-CN" sz="1400" dirty="0"/>
              <a:t>（</a:t>
            </a:r>
            <a:r>
              <a:rPr lang="en-US" altLang="zh-CN" sz="1400" dirty="0"/>
              <a:t>10</a:t>
            </a:r>
            <a:r>
              <a:rPr lang="zh-CN" altLang="en-US" sz="1400" dirty="0"/>
              <a:t>分</a:t>
            </a:r>
            <a:r>
              <a:rPr lang="zh-CN" altLang="zh-CN" sz="1400" dirty="0"/>
              <a:t>）</a:t>
            </a:r>
            <a:endParaRPr lang="en-US" altLang="zh-CN" sz="1400" dirty="0"/>
          </a:p>
          <a:p>
            <a:r>
              <a:rPr lang="zh-CN" altLang="zh-CN" sz="1400" dirty="0"/>
              <a:t>任务</a:t>
            </a:r>
            <a:r>
              <a:rPr lang="zh-CN" altLang="en-US" sz="1400" dirty="0"/>
              <a:t>七</a:t>
            </a:r>
            <a:r>
              <a:rPr lang="zh-CN" altLang="zh-CN" sz="1400" dirty="0"/>
              <a:t>：</a:t>
            </a:r>
            <a:r>
              <a:rPr lang="zh-CN" altLang="en-US" sz="1400" dirty="0"/>
              <a:t>比较仅使用单通道（</a:t>
            </a:r>
            <a:r>
              <a:rPr lang="en-US" altLang="zh-CN" sz="1400" dirty="0">
                <a:solidFill>
                  <a:srgbClr val="FF0000"/>
                </a:solidFill>
              </a:rPr>
              <a:t>R</a:t>
            </a:r>
            <a:r>
              <a:rPr lang="zh-CN" altLang="en-US" sz="1400" dirty="0">
                <a:solidFill>
                  <a:srgbClr val="FF0000"/>
                </a:solidFill>
              </a:rPr>
              <a:t>通道</a:t>
            </a:r>
            <a:r>
              <a:rPr lang="zh-CN" altLang="en-US" sz="1400" dirty="0"/>
              <a:t>）作为输入和使用三通道图像作为输入</a:t>
            </a:r>
            <a:r>
              <a:rPr lang="zh-CN" altLang="en-US" sz="1400" dirty="0">
                <a:solidFill>
                  <a:schemeClr val="tx1"/>
                </a:solidFill>
              </a:rPr>
              <a:t>训练结果的差异</a:t>
            </a:r>
            <a:r>
              <a:rPr lang="zh-CN" altLang="zh-CN" sz="1400" dirty="0">
                <a:solidFill>
                  <a:srgbClr val="FF0000"/>
                </a:solidFill>
              </a:rPr>
              <a:t>（选做）</a:t>
            </a:r>
            <a:endParaRPr lang="en-US" altLang="zh-CN" sz="1400" dirty="0">
              <a:solidFill>
                <a:srgbClr val="FF0000"/>
              </a:solidFill>
            </a:endParaRPr>
          </a:p>
          <a:p>
            <a:r>
              <a:rPr lang="zh-CN" altLang="zh-CN" sz="1400" dirty="0"/>
              <a:t>任务</a:t>
            </a:r>
            <a:r>
              <a:rPr lang="zh-CN" altLang="en-US" sz="1400" dirty="0"/>
              <a:t>八</a:t>
            </a:r>
            <a:r>
              <a:rPr lang="zh-CN" altLang="zh-CN" sz="1400" dirty="0"/>
              <a:t>：</a:t>
            </a:r>
            <a:r>
              <a:rPr lang="zh-CN" altLang="en-US" sz="1400" dirty="0"/>
              <a:t>尝试使用</a:t>
            </a:r>
            <a:r>
              <a:rPr lang="en-US" altLang="zh-CN" sz="1400" dirty="0"/>
              <a:t>KNN</a:t>
            </a:r>
            <a:r>
              <a:rPr lang="zh-CN" altLang="en-US" sz="1400" dirty="0"/>
              <a:t>等机器学习算法进行分类，并将其结果与卷积神经网络结果进行对比，分析结果差异</a:t>
            </a:r>
            <a:r>
              <a:rPr lang="zh-CN" altLang="zh-CN" sz="1400" dirty="0">
                <a:solidFill>
                  <a:srgbClr val="FF0000"/>
                </a:solidFill>
              </a:rPr>
              <a:t>（选做）</a:t>
            </a:r>
            <a:endParaRPr lang="zh-CN" altLang="zh-CN" sz="1400" dirty="0">
              <a:solidFill>
                <a:srgbClr val="FF0000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598953" y="3595296"/>
            <a:ext cx="1415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例</a:t>
            </a:r>
            <a:r>
              <a:rPr kumimoji="1" lang="en-US" altLang="zh-CN" sz="1600" dirty="0">
                <a:latin typeface="黑体" panose="02010609060101010101" pitchFamily="49" charset="-122"/>
                <a:ea typeface="黑体" panose="02010609060101010101" pitchFamily="49" charset="-122"/>
              </a:rPr>
              <a:t>1.</a:t>
            </a:r>
            <a:r>
              <a:rPr kumimoji="1"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网络模型</a:t>
            </a:r>
            <a:endParaRPr kumimoji="1" lang="zh-CN" altLang="en-US" sz="16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8092005" y="3595296"/>
            <a:ext cx="22365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例</a:t>
            </a:r>
            <a:r>
              <a:rPr kumimoji="1" lang="en-US" altLang="zh-CN" sz="1600" dirty="0">
                <a:latin typeface="黑体" panose="02010609060101010101" pitchFamily="49" charset="-122"/>
                <a:ea typeface="黑体" panose="02010609060101010101" pitchFamily="49" charset="-122"/>
              </a:rPr>
              <a:t>2.</a:t>
            </a:r>
            <a:r>
              <a:rPr kumimoji="1"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网络训练</a:t>
            </a:r>
            <a:r>
              <a:rPr kumimoji="1" lang="en-US" altLang="zh-CN" sz="1600" dirty="0">
                <a:latin typeface="黑体" panose="02010609060101010101" pitchFamily="49" charset="-122"/>
                <a:ea typeface="黑体" panose="02010609060101010101" pitchFamily="49" charset="-122"/>
              </a:rPr>
              <a:t>Loss</a:t>
            </a:r>
            <a:r>
              <a:rPr kumimoji="1"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收敛</a:t>
            </a:r>
            <a:endParaRPr kumimoji="1" lang="zh-CN" altLang="en-US" sz="16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1"/>
          <a:srcRect t="7885" b="7622"/>
          <a:stretch>
            <a:fillRect/>
          </a:stretch>
        </p:blipFill>
        <p:spPr>
          <a:xfrm>
            <a:off x="7504102" y="2641157"/>
            <a:ext cx="3412316" cy="99759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2"/>
          <a:srcRect t="5001"/>
          <a:stretch>
            <a:fillRect/>
          </a:stretch>
        </p:blipFill>
        <p:spPr>
          <a:xfrm>
            <a:off x="1274639" y="2396391"/>
            <a:ext cx="4267053" cy="1242361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期中考试内容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35901BC-4697-634B-B237-19528C62CAD5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3"/>
          </p:nvPr>
        </p:nvSpPr>
        <p:spPr>
          <a:xfrm>
            <a:off x="338401" y="1197675"/>
            <a:ext cx="10945242" cy="3024336"/>
          </a:xfrm>
        </p:spPr>
        <p:txBody>
          <a:bodyPr>
            <a:normAutofit lnSpcReduction="20000"/>
          </a:bodyPr>
          <a:lstStyle/>
          <a:p>
            <a:r>
              <a:rPr lang="zh-CN" altLang="en-US" dirty="0"/>
              <a:t>格式要求：要求提交</a:t>
            </a:r>
            <a:r>
              <a:rPr lang="en-US" altLang="zh-CN" dirty="0"/>
              <a:t>.py/.ipynb</a:t>
            </a:r>
            <a:r>
              <a:rPr dirty="0"/>
              <a:t>格式</a:t>
            </a:r>
            <a:r>
              <a:rPr lang="zh-CN" altLang="en-US" dirty="0"/>
              <a:t>源代码及导出为</a:t>
            </a:r>
            <a:r>
              <a:rPr lang="en-US" altLang="zh-CN" dirty="0"/>
              <a:t>PDF/WORD</a:t>
            </a:r>
            <a:r>
              <a:rPr lang="zh-CN" altLang="en-US" dirty="0"/>
              <a:t>格式的任务结果。</a:t>
            </a:r>
            <a:endParaRPr lang="en-US" altLang="zh-CN" dirty="0"/>
          </a:p>
          <a:p>
            <a:r>
              <a:rPr lang="zh-CN" altLang="en-US" dirty="0"/>
              <a:t>将文件打包成</a:t>
            </a:r>
            <a:r>
              <a:rPr lang="en-GB" altLang="zh-CN" dirty="0"/>
              <a:t>rar</a:t>
            </a:r>
            <a:r>
              <a:rPr lang="zh-CN" altLang="en-US" dirty="0"/>
              <a:t>或</a:t>
            </a:r>
            <a:r>
              <a:rPr lang="en-GB" altLang="zh-CN" dirty="0"/>
              <a:t>zip</a:t>
            </a:r>
            <a:r>
              <a:rPr lang="zh-CN" altLang="en-US" dirty="0"/>
              <a:t>文件后提交。即，压缩包解压缩后是一个文件夹和一个</a:t>
            </a:r>
            <a:r>
              <a:rPr lang="en-GB" altLang="zh-CN" dirty="0"/>
              <a:t>pdf</a:t>
            </a:r>
            <a:r>
              <a:rPr lang="zh-CN" altLang="en-GB" dirty="0"/>
              <a:t>，</a:t>
            </a:r>
            <a:r>
              <a:rPr lang="zh-CN" altLang="en-US" dirty="0"/>
              <a:t>文件夹中是源代码文件。</a:t>
            </a:r>
            <a:endParaRPr lang="en-US" altLang="zh-CN" dirty="0"/>
          </a:p>
          <a:p>
            <a:r>
              <a:rPr lang="zh-CN" altLang="en-US" dirty="0"/>
              <a:t>标题：姓名</a:t>
            </a:r>
            <a:r>
              <a:rPr lang="en-US" altLang="zh-CN" dirty="0"/>
              <a:t>+</a:t>
            </a:r>
            <a:r>
              <a:rPr lang="zh-CN" altLang="en-US" dirty="0"/>
              <a:t>学号</a:t>
            </a:r>
            <a:r>
              <a:rPr lang="en-US" altLang="zh-CN" dirty="0"/>
              <a:t>+</a:t>
            </a:r>
            <a:r>
              <a:rPr lang="zh-CN" altLang="en-US" dirty="0"/>
              <a:t>期中作业</a:t>
            </a:r>
            <a:r>
              <a:rPr lang="en-US" altLang="zh-CN" dirty="0"/>
              <a:t>.</a:t>
            </a:r>
            <a:r>
              <a:rPr lang="en-GB" altLang="zh-CN" dirty="0" err="1"/>
              <a:t>rar</a:t>
            </a:r>
            <a:r>
              <a:rPr lang="en-GB" altLang="zh-CN" dirty="0"/>
              <a:t>/zip</a:t>
            </a:r>
            <a:endParaRPr lang="en-US" altLang="zh-CN" dirty="0"/>
          </a:p>
          <a:p>
            <a:r>
              <a:rPr lang="zh-CN" altLang="en-US" dirty="0"/>
              <a:t>截止日期：三周</a:t>
            </a:r>
            <a:r>
              <a:rPr lang="zh-CN" altLang="en-US"/>
              <a:t>内提交</a:t>
            </a:r>
            <a:endParaRPr lang="en-US" altLang="zh-CN" dirty="0"/>
          </a:p>
          <a:p>
            <a:endParaRPr lang="en-US" altLang="zh-CN" sz="20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Caffe</a:t>
            </a:r>
            <a:r>
              <a:rPr kumimoji="1" lang="zh-CN" altLang="en-US" dirty="0"/>
              <a:t>（</a:t>
            </a:r>
            <a:r>
              <a:rPr kumimoji="1" lang="en-US" altLang="zh-CN" dirty="0"/>
              <a:t>Berkeley AI Research</a:t>
            </a:r>
            <a:r>
              <a:rPr kumimoji="1" lang="zh-CN" altLang="en-US" dirty="0"/>
              <a:t>）</a:t>
            </a:r>
            <a:endParaRPr kumimoji="1" lang="zh-CN" altLang="en-US" dirty="0"/>
          </a:p>
        </p:txBody>
      </p:sp>
      <p:sp>
        <p:nvSpPr>
          <p:cNvPr id="3" name="幻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35901BC-4697-634B-B237-19528C62CAD5}" type="slidenum">
              <a:rPr lang="zh-CN" altLang="en-US" smtClean="0"/>
            </a:fld>
            <a:endParaRPr lang="zh-CN" altLang="en-US" dirty="0"/>
          </a:p>
        </p:txBody>
      </p:sp>
      <p:sp>
        <p:nvSpPr>
          <p:cNvPr id="23" name="内容占位符 3"/>
          <p:cNvSpPr>
            <a:spLocks noGrp="1"/>
          </p:cNvSpPr>
          <p:nvPr>
            <p:ph sz="quarter" idx="13"/>
          </p:nvPr>
        </p:nvSpPr>
        <p:spPr>
          <a:xfrm>
            <a:off x="626541" y="1053530"/>
            <a:ext cx="10945242" cy="5041454"/>
          </a:xfrm>
        </p:spPr>
        <p:txBody>
          <a:bodyPr/>
          <a:lstStyle/>
          <a:p>
            <a:r>
              <a:rPr lang="en-US" altLang="zh-CN" sz="2000" dirty="0"/>
              <a:t>Caffe</a:t>
            </a:r>
            <a:r>
              <a:rPr lang="zh-CN" altLang="en-US" sz="2000" dirty="0"/>
              <a:t>，全称</a:t>
            </a:r>
            <a:r>
              <a:rPr lang="en-US" altLang="zh-CN" sz="2000" dirty="0"/>
              <a:t>Convolutional Architecture for Fast Feature Embedding</a:t>
            </a:r>
            <a:r>
              <a:rPr lang="zh-CN" altLang="en-US" sz="2000" dirty="0"/>
              <a:t>，是一个兼具表达性、速度和思维模块化的</a:t>
            </a:r>
            <a:r>
              <a:rPr lang="zh-CN" altLang="en-US" sz="2000" dirty="0">
                <a:hlinkClick r:id="rId1"/>
              </a:rPr>
              <a:t>深度学习框架</a:t>
            </a:r>
            <a:r>
              <a:rPr lang="zh-CN" altLang="en-US" sz="2000" dirty="0"/>
              <a:t>。由</a:t>
            </a:r>
            <a:r>
              <a:rPr lang="zh-CN" altLang="en-US" sz="2000" dirty="0">
                <a:hlinkClick r:id="rId2"/>
              </a:rPr>
              <a:t>伯克利</a:t>
            </a:r>
            <a:r>
              <a:rPr lang="zh-CN" altLang="en-US" sz="2000" dirty="0"/>
              <a:t>人工智能研究小组和伯克利视觉和学习中心开发。虽然其内核是用</a:t>
            </a:r>
            <a:r>
              <a:rPr lang="en-US" altLang="zh-CN" sz="2000" dirty="0"/>
              <a:t>C++</a:t>
            </a:r>
            <a:r>
              <a:rPr lang="zh-CN" altLang="en-US" sz="2000" dirty="0"/>
              <a:t>编写的，但</a:t>
            </a:r>
            <a:r>
              <a:rPr lang="en-US" altLang="zh-CN" sz="2000" dirty="0"/>
              <a:t>Caffe</a:t>
            </a:r>
            <a:r>
              <a:rPr lang="zh-CN" altLang="en-US" sz="2000" dirty="0"/>
              <a:t>有</a:t>
            </a:r>
            <a:r>
              <a:rPr lang="en-US" altLang="zh-CN" sz="2000" dirty="0"/>
              <a:t>Python</a:t>
            </a:r>
            <a:r>
              <a:rPr lang="zh-CN" altLang="en-US" sz="2000" dirty="0"/>
              <a:t>和</a:t>
            </a:r>
            <a:r>
              <a:rPr lang="en-US" altLang="zh-CN" sz="2000" dirty="0"/>
              <a:t>Matlab </a:t>
            </a:r>
            <a:r>
              <a:rPr lang="zh-CN" altLang="en-US" sz="2000" dirty="0"/>
              <a:t>相关接口。</a:t>
            </a:r>
            <a:endParaRPr lang="en-US" altLang="zh-CN" sz="2000" dirty="0"/>
          </a:p>
          <a:p>
            <a:r>
              <a:rPr lang="en-US" altLang="zh-CN" sz="2000" dirty="0"/>
              <a:t>Caffe</a:t>
            </a:r>
            <a:r>
              <a:rPr lang="zh-CN" altLang="en-US" sz="2000" dirty="0"/>
              <a:t>支持多种类型的深度学习架构，面向图像分类和图像分割，还支持</a:t>
            </a:r>
            <a:r>
              <a:rPr lang="en-US" altLang="zh-CN" sz="2000" dirty="0"/>
              <a:t>CNN</a:t>
            </a:r>
            <a:r>
              <a:rPr lang="zh-CN" altLang="en-US" sz="2000" dirty="0"/>
              <a:t>、</a:t>
            </a:r>
            <a:r>
              <a:rPr lang="en-US" altLang="zh-CN" sz="2000" dirty="0"/>
              <a:t>RCNN</a:t>
            </a:r>
            <a:r>
              <a:rPr lang="zh-CN" altLang="en-US" sz="2000" dirty="0"/>
              <a:t>、</a:t>
            </a:r>
            <a:r>
              <a:rPr lang="en-US" altLang="zh-CN" sz="2000" dirty="0"/>
              <a:t>LSTM</a:t>
            </a:r>
            <a:r>
              <a:rPr lang="zh-CN" altLang="en-US" sz="2000" dirty="0"/>
              <a:t>和全连接神经网络设计。</a:t>
            </a:r>
            <a:r>
              <a:rPr lang="en-US" altLang="zh-CN" sz="2000" dirty="0"/>
              <a:t>Caffe</a:t>
            </a:r>
            <a:r>
              <a:rPr lang="zh-CN" altLang="en-US" sz="2000" dirty="0"/>
              <a:t>支持基于</a:t>
            </a:r>
            <a:r>
              <a:rPr lang="en-US" altLang="zh-CN" sz="2000" dirty="0"/>
              <a:t>GPU</a:t>
            </a:r>
            <a:r>
              <a:rPr lang="zh-CN" altLang="en-US" sz="2000" dirty="0"/>
              <a:t>和</a:t>
            </a:r>
            <a:r>
              <a:rPr lang="en-US" altLang="zh-CN" sz="2000" dirty="0"/>
              <a:t>CPU</a:t>
            </a:r>
            <a:r>
              <a:rPr lang="zh-CN" altLang="en-US" sz="2000" dirty="0"/>
              <a:t>的加速计算内核库，如</a:t>
            </a:r>
            <a:r>
              <a:rPr lang="en-US" altLang="zh-CN" sz="2000" dirty="0"/>
              <a:t>NVIDIA cuDNN</a:t>
            </a:r>
            <a:r>
              <a:rPr lang="zh-CN" altLang="en-US" sz="2000" dirty="0"/>
              <a:t>和</a:t>
            </a:r>
            <a:r>
              <a:rPr lang="en-US" altLang="zh-CN" sz="2000" dirty="0"/>
              <a:t>Intel MKL</a:t>
            </a:r>
            <a:r>
              <a:rPr lang="zh-CN" altLang="en-US" dirty="0"/>
              <a:t>。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1944142" y="6073922"/>
            <a:ext cx="32454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hlinkClick r:id="rId3"/>
              </a:rPr>
              <a:t>http://caffe.berkeleyvision.org/</a:t>
            </a:r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4"/>
          <a:srcRect t="26052"/>
          <a:stretch>
            <a:fillRect/>
          </a:stretch>
        </p:blipFill>
        <p:spPr>
          <a:xfrm>
            <a:off x="3434782" y="3861191"/>
            <a:ext cx="2376264" cy="2047142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7035279" y="3588926"/>
            <a:ext cx="3649461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完全开源</a:t>
            </a:r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模块化（轻松扩展）</a:t>
            </a:r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特定的网络结构文件</a:t>
            </a:r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接口灵活（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Python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和</a:t>
            </a:r>
            <a:r>
              <a:rPr lang="en-US" altLang="zh-CN" dirty="0" err="1">
                <a:latin typeface="微软雅黑" panose="020B0503020204020204" charset="-122"/>
                <a:ea typeface="微软雅黑" panose="020B0503020204020204" charset="-122"/>
              </a:rPr>
              <a:t>Matlab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）</a:t>
            </a:r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GPU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加速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320" y="4426342"/>
            <a:ext cx="2376264" cy="910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 3"/>
          <p:cNvGrpSpPr/>
          <p:nvPr/>
        </p:nvGrpSpPr>
        <p:grpSpPr bwMode="auto">
          <a:xfrm>
            <a:off x="20785" y="0"/>
            <a:ext cx="12198350" cy="6858000"/>
            <a:chOff x="20785" y="0"/>
            <a:chExt cx="12198350" cy="6858000"/>
          </a:xfrm>
        </p:grpSpPr>
        <p:sp>
          <p:nvSpPr>
            <p:cNvPr id="19" name="矩形 18"/>
            <p:cNvSpPr/>
            <p:nvPr/>
          </p:nvSpPr>
          <p:spPr>
            <a:xfrm>
              <a:off x="20785" y="0"/>
              <a:ext cx="12198350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grpSp>
          <p:nvGrpSpPr>
            <p:cNvPr id="20" name="组 5"/>
            <p:cNvGrpSpPr/>
            <p:nvPr/>
          </p:nvGrpSpPr>
          <p:grpSpPr bwMode="auto">
            <a:xfrm>
              <a:off x="8691463" y="2734692"/>
              <a:ext cx="3456384" cy="1373758"/>
              <a:chOff x="8247869" y="2483128"/>
              <a:chExt cx="3456384" cy="1373758"/>
            </a:xfrm>
          </p:grpSpPr>
          <p:sp>
            <p:nvSpPr>
              <p:cNvPr id="21" name="Rectangle 7"/>
              <p:cNvSpPr/>
              <p:nvPr/>
            </p:nvSpPr>
            <p:spPr bwMode="auto">
              <a:xfrm>
                <a:off x="8370503" y="2483128"/>
                <a:ext cx="3333750" cy="134317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38100" tIns="38100" rIns="38100" bIns="38100"/>
              <a:lstStyle/>
              <a:p>
                <a:pPr>
                  <a:lnSpc>
                    <a:spcPct val="130000"/>
                  </a:lnSpc>
                </a:pPr>
                <a:endParaRPr lang="en-US" altLang="zh-CN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endParaRPr>
              </a:p>
              <a:p>
                <a:pPr>
                  <a:lnSpc>
                    <a:spcPct val="130000"/>
                  </a:lnSpc>
                </a:pPr>
                <a:r>
                  <a:rPr lang="zh-CN" altLang="en-US" sz="1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  <a:sym typeface="微软雅黑" panose="020B0503020204020204" charset="-122"/>
                  </a:rPr>
                  <a:t>北京邮电大学 信通院 宽带网络监控教研中心</a:t>
                </a:r>
                <a:endParaRPr lang="en-US" altLang="zh-CN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endParaRPr>
              </a:p>
              <a:p>
                <a:pPr>
                  <a:lnSpc>
                    <a:spcPct val="130000"/>
                  </a:lnSpc>
                </a:pPr>
                <a:r>
                  <a:rPr lang="zh-CN" altLang="en-US" sz="1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  <a:sym typeface="微软雅黑" panose="020B0503020204020204" charset="-122"/>
                  </a:rPr>
                  <a:t>北邮本部 明光楼七层</a:t>
                </a:r>
                <a:endParaRPr lang="en-US" altLang="zh-CN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endParaRPr>
              </a:p>
              <a:p>
                <a:pPr>
                  <a:lnSpc>
                    <a:spcPct val="130000"/>
                  </a:lnSpc>
                </a:pPr>
                <a:r>
                  <a:rPr kumimoji="0" lang="zh-CN" altLang="en-US" sz="1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  <a:sym typeface="微软雅黑" panose="020B0503020204020204" charset="-122"/>
                  </a:rPr>
                  <a:t>电</a:t>
                </a:r>
                <a:r>
                  <a:rPr kumimoji="0" lang="en-US" altLang="zh-CN" sz="1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  <a:sym typeface="微软雅黑" panose="020B0503020204020204" charset="-122"/>
                  </a:rPr>
                  <a:t>       </a:t>
                </a:r>
                <a:r>
                  <a:rPr kumimoji="0" lang="zh-CN" altLang="en-US" sz="1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  <a:sym typeface="微软雅黑" panose="020B0503020204020204" charset="-122"/>
                  </a:rPr>
                  <a:t>话：</a:t>
                </a:r>
                <a:r>
                  <a:rPr kumimoji="0" lang="en-US" altLang="zh-CN" sz="1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  <a:sym typeface="微软雅黑" panose="020B0503020204020204" charset="-122"/>
                  </a:rPr>
                  <a:t>010-62283742</a:t>
                </a:r>
                <a:endParaRPr kumimoji="0" lang="en-US" altLang="zh-CN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cxnSp>
            <p:nvCxnSpPr>
              <p:cNvPr id="22" name="直线连接符 21"/>
              <p:cNvCxnSpPr/>
              <p:nvPr/>
            </p:nvCxnSpPr>
            <p:spPr>
              <a:xfrm rot="5400000">
                <a:off x="7568419" y="3177436"/>
                <a:ext cx="1358900" cy="0"/>
              </a:xfrm>
              <a:prstGeom prst="line">
                <a:avLst/>
              </a:prstGeom>
              <a:ln w="3175" cmpd="sng">
                <a:solidFill>
                  <a:schemeClr val="tx1"/>
                </a:solidFill>
                <a:prstDash val="solid"/>
                <a:headEnd type="none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幻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35901BC-4697-634B-B237-19528C62CAD5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3" name="图片 2" descr="北邮logo.jpg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551" y="3091562"/>
            <a:ext cx="3744416" cy="770280"/>
          </a:xfrm>
          <a:prstGeom prst="rect">
            <a:avLst/>
          </a:prstGeom>
        </p:spPr>
      </p:pic>
      <p:pic>
        <p:nvPicPr>
          <p:cNvPr id="5" name="图片 4" descr="北邮数据科学中心2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983" y="2988335"/>
            <a:ext cx="4096067" cy="89018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Torch</a:t>
            </a:r>
            <a:r>
              <a:rPr lang="zh-CN" altLang="en-US" dirty="0"/>
              <a:t>（</a:t>
            </a:r>
            <a:r>
              <a:rPr lang="en-US" altLang="zh-CN" dirty="0"/>
              <a:t>NYU &amp; Facebook</a:t>
            </a:r>
            <a:r>
              <a:rPr lang="zh-CN" altLang="en-US" dirty="0"/>
              <a:t>）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35901BC-4697-634B-B237-19528C62CAD5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CN" dirty="0"/>
              <a:t>Torch</a:t>
            </a:r>
            <a:r>
              <a:rPr lang="zh-CN" altLang="en-US" dirty="0"/>
              <a:t>是</a:t>
            </a:r>
            <a:r>
              <a:rPr lang="en-US" altLang="zh-CN" dirty="0"/>
              <a:t>Facebook</a:t>
            </a:r>
            <a:r>
              <a:rPr lang="zh-CN" altLang="en-US" dirty="0"/>
              <a:t>的开源机器学习库、科学计算框架和基于</a:t>
            </a:r>
            <a:r>
              <a:rPr lang="en-US" altLang="zh-CN" dirty="0"/>
              <a:t>Lua</a:t>
            </a:r>
            <a:r>
              <a:rPr lang="zh-CN" altLang="en-US" dirty="0"/>
              <a:t>编程语言的脚本语言。它提供了广泛的深度学习算法，并已被</a:t>
            </a:r>
            <a:r>
              <a:rPr lang="en-US" altLang="zh-CN" dirty="0"/>
              <a:t>Facebook</a:t>
            </a:r>
            <a:r>
              <a:rPr lang="zh-CN" altLang="en-US" dirty="0"/>
              <a:t>、</a:t>
            </a:r>
            <a:r>
              <a:rPr lang="en-US" altLang="zh-CN" dirty="0"/>
              <a:t>IBM</a:t>
            </a:r>
            <a:r>
              <a:rPr lang="zh-CN" altLang="en-US" dirty="0"/>
              <a:t>、</a:t>
            </a:r>
            <a:r>
              <a:rPr lang="en-US" altLang="zh-CN" dirty="0"/>
              <a:t>Yandex</a:t>
            </a:r>
            <a:r>
              <a:rPr lang="zh-CN" altLang="en-US" dirty="0"/>
              <a:t>和其他公司用于解决数据流的硬件问题。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2210743" y="5374010"/>
            <a:ext cx="16466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hlinkClick r:id="rId1"/>
              </a:rPr>
              <a:t>http://torch.ch/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615" y="2935987"/>
            <a:ext cx="4552950" cy="211455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6315199" y="3116099"/>
            <a:ext cx="426591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强大的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N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维数组操作的支持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提供很多对于索引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/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切片等的常用操作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常见线性代数计算的支持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神经网络和基于能量的模型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支持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GPU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计算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可嵌入，可移植到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iOS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或者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Android</a:t>
            </a:r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TensorFlow</a:t>
            </a:r>
            <a:r>
              <a:rPr lang="zh-CN" altLang="en-US" dirty="0"/>
              <a:t>（</a:t>
            </a:r>
            <a:r>
              <a:rPr lang="en-US" altLang="zh-CN" dirty="0"/>
              <a:t>Google</a:t>
            </a:r>
            <a:r>
              <a:rPr lang="zh-CN" altLang="en-US" dirty="0"/>
              <a:t>）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35901BC-4697-634B-B237-19528C62CAD5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TensorFlow</a:t>
            </a:r>
            <a:r>
              <a:rPr lang="zh-CN" altLang="en-US" dirty="0"/>
              <a:t>一个基于</a:t>
            </a:r>
            <a:r>
              <a:rPr lang="zh-CN" altLang="en-US" dirty="0">
                <a:hlinkClick r:id="rId1"/>
              </a:rPr>
              <a:t>数据流编程</a:t>
            </a:r>
            <a:r>
              <a:rPr lang="zh-CN" altLang="en-US" dirty="0"/>
              <a:t>（</a:t>
            </a:r>
            <a:r>
              <a:rPr lang="en-US" altLang="zh-CN" dirty="0"/>
              <a:t>dataflow programming</a:t>
            </a:r>
            <a:r>
              <a:rPr lang="zh-CN" altLang="en-US" dirty="0"/>
              <a:t>）的符号数学系统，被广泛应用于各类</a:t>
            </a:r>
            <a:r>
              <a:rPr lang="zh-CN" altLang="en-US" dirty="0">
                <a:hlinkClick r:id="rId2"/>
              </a:rPr>
              <a:t>机器学习</a:t>
            </a:r>
            <a:r>
              <a:rPr lang="zh-CN" altLang="en-US" dirty="0"/>
              <a:t>（</a:t>
            </a:r>
            <a:r>
              <a:rPr lang="en-US" altLang="zh-CN" dirty="0"/>
              <a:t>machine learning</a:t>
            </a:r>
            <a:r>
              <a:rPr lang="zh-CN" altLang="en-US" dirty="0"/>
              <a:t>）算法的编程实现，其前身是</a:t>
            </a:r>
            <a:r>
              <a:rPr lang="zh-CN" altLang="en-US" dirty="0">
                <a:hlinkClick r:id="rId3"/>
              </a:rPr>
              <a:t>谷歌</a:t>
            </a:r>
            <a:r>
              <a:rPr lang="zh-CN" altLang="en-US" dirty="0"/>
              <a:t>的神经网络算法库</a:t>
            </a:r>
            <a:r>
              <a:rPr lang="en-US" altLang="zh-CN" dirty="0" err="1"/>
              <a:t>DistBelief</a:t>
            </a:r>
            <a:endParaRPr lang="en-US" altLang="zh-CN" dirty="0"/>
          </a:p>
          <a:p>
            <a:r>
              <a:rPr lang="en-US" altLang="zh-CN" dirty="0"/>
              <a:t>Tensorflow</a:t>
            </a:r>
            <a:r>
              <a:rPr lang="zh-CN" altLang="en-US" dirty="0"/>
              <a:t>拥有多层级结构，可部署于各类</a:t>
            </a:r>
            <a:r>
              <a:rPr lang="zh-CN" altLang="en-US" dirty="0">
                <a:hlinkClick r:id="rId4"/>
              </a:rPr>
              <a:t>服务器</a:t>
            </a:r>
            <a:r>
              <a:rPr lang="zh-CN" altLang="en-US" dirty="0"/>
              <a:t>、</a:t>
            </a:r>
            <a:r>
              <a:rPr lang="en-US" altLang="zh-CN" dirty="0"/>
              <a:t>PC</a:t>
            </a:r>
            <a:r>
              <a:rPr lang="zh-CN" altLang="en-US" dirty="0"/>
              <a:t>终端和</a:t>
            </a:r>
            <a:r>
              <a:rPr lang="zh-CN" altLang="en-US" dirty="0">
                <a:hlinkClick r:id="rId5"/>
              </a:rPr>
              <a:t>网页</a:t>
            </a:r>
            <a:r>
              <a:rPr lang="zh-CN" altLang="en-US" dirty="0"/>
              <a:t>并支持</a:t>
            </a:r>
            <a:r>
              <a:rPr lang="en-US" altLang="zh-CN" dirty="0">
                <a:hlinkClick r:id="rId6"/>
              </a:rPr>
              <a:t>GPU</a:t>
            </a:r>
            <a:r>
              <a:rPr lang="zh-CN" altLang="en-US" dirty="0"/>
              <a:t>和</a:t>
            </a:r>
            <a:r>
              <a:rPr lang="en-US" altLang="zh-CN" dirty="0">
                <a:hlinkClick r:id="rId7"/>
              </a:rPr>
              <a:t>TPU</a:t>
            </a:r>
            <a:r>
              <a:rPr lang="zh-CN" altLang="en-US" dirty="0"/>
              <a:t>高性能</a:t>
            </a:r>
            <a:r>
              <a:rPr lang="zh-CN" altLang="en-US" dirty="0">
                <a:hlinkClick r:id="rId8"/>
              </a:rPr>
              <a:t>数值计算</a:t>
            </a:r>
            <a:r>
              <a:rPr lang="zh-CN" altLang="en-US" dirty="0"/>
              <a:t>，被广泛应用于谷歌内部的产品开发和各领域的科学研究。</a:t>
            </a:r>
            <a:endParaRPr lang="en-US" altLang="zh-CN" dirty="0"/>
          </a:p>
        </p:txBody>
      </p:sp>
      <p:sp>
        <p:nvSpPr>
          <p:cNvPr id="5" name="矩形 4"/>
          <p:cNvSpPr/>
          <p:nvPr/>
        </p:nvSpPr>
        <p:spPr>
          <a:xfrm>
            <a:off x="1634679" y="5715874"/>
            <a:ext cx="30444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hlinkClick r:id="rId9"/>
              </a:rPr>
              <a:t>https://tensorflow.google.cn/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6607" y="4563635"/>
            <a:ext cx="3960440" cy="1057757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5131479" y="4070307"/>
            <a:ext cx="647615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高度的灵活性：计算可被表示成一个数据流图</a:t>
            </a:r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可移植性：TensorFlow支持CPU和GPU的运算，并且可以运行在台式机，服务器，手机移动端设备等</a:t>
            </a:r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微分的自动求解：内部包含给定目标函数的求导方式</a:t>
            </a:r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多语言支持：Python，C++</a:t>
            </a:r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性能高度优化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PyTorch</a:t>
            </a:r>
            <a:r>
              <a:rPr lang="zh-CN" altLang="en-US" dirty="0"/>
              <a:t>（</a:t>
            </a:r>
            <a:r>
              <a:rPr lang="en-US" altLang="zh-CN" dirty="0"/>
              <a:t>Facebook</a:t>
            </a:r>
            <a:r>
              <a:rPr lang="zh-CN" altLang="en-US" dirty="0"/>
              <a:t>）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35901BC-4697-634B-B237-19528C62CAD5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3"/>
          </p:nvPr>
        </p:nvSpPr>
        <p:spPr>
          <a:xfrm>
            <a:off x="626541" y="1053530"/>
            <a:ext cx="10945242" cy="5041454"/>
          </a:xfrm>
        </p:spPr>
        <p:txBody>
          <a:bodyPr/>
          <a:lstStyle/>
          <a:p>
            <a:r>
              <a:rPr lang="en-US" altLang="zh-CN" dirty="0"/>
              <a:t>PyTorch </a:t>
            </a:r>
            <a:r>
              <a:rPr lang="zh-CN" altLang="en-US" dirty="0"/>
              <a:t>是 </a:t>
            </a:r>
            <a:r>
              <a:rPr lang="en-US" altLang="zh-CN" dirty="0"/>
              <a:t>Torch </a:t>
            </a:r>
            <a:r>
              <a:rPr lang="zh-CN" altLang="en-US" dirty="0"/>
              <a:t>在 </a:t>
            </a:r>
            <a:r>
              <a:rPr lang="en-US" altLang="zh-CN" dirty="0"/>
              <a:t>Python </a:t>
            </a:r>
            <a:r>
              <a:rPr lang="zh-CN" altLang="en-US" dirty="0"/>
              <a:t>上的衍生。</a:t>
            </a:r>
            <a:r>
              <a:rPr lang="en-US" altLang="zh-CN" dirty="0"/>
              <a:t>Torch </a:t>
            </a:r>
            <a:r>
              <a:rPr lang="zh-CN" altLang="en-US" dirty="0"/>
              <a:t>是一个使用 </a:t>
            </a:r>
            <a:r>
              <a:rPr lang="en-US" altLang="zh-CN" dirty="0"/>
              <a:t>Lua </a:t>
            </a:r>
            <a:r>
              <a:rPr lang="zh-CN" altLang="en-US" dirty="0"/>
              <a:t>语言的神经网络库。</a:t>
            </a:r>
            <a:endParaRPr lang="en-US" altLang="zh-CN" dirty="0"/>
          </a:p>
          <a:p>
            <a:r>
              <a:rPr lang="en-US" altLang="zh-CN" dirty="0" err="1"/>
              <a:t>PyTorch</a:t>
            </a:r>
            <a:r>
              <a:rPr lang="en-US" altLang="zh-CN" dirty="0"/>
              <a:t> </a:t>
            </a:r>
            <a:r>
              <a:rPr lang="zh-CN" altLang="en-US" dirty="0"/>
              <a:t>采用了</a:t>
            </a:r>
            <a:r>
              <a:rPr lang="zh-CN" altLang="en-US" b="1" dirty="0"/>
              <a:t>动态计算图</a:t>
            </a:r>
            <a:r>
              <a:rPr lang="zh-CN" altLang="en-US" dirty="0"/>
              <a:t>（</a:t>
            </a:r>
            <a:r>
              <a:rPr lang="en-US" altLang="zh-CN" dirty="0"/>
              <a:t>dynamic computational graph</a:t>
            </a:r>
            <a:r>
              <a:rPr lang="zh-CN" altLang="en-US" dirty="0"/>
              <a:t>）结构，通过反向模式自动微分，可以零延迟或零成本的任意改变网络的行为。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3765885" y="3942778"/>
            <a:ext cx="20954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hlinkClick r:id="rId1"/>
              </a:rPr>
              <a:t>https://pytorch.org/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599" y="3583828"/>
            <a:ext cx="2577628" cy="1143459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007570" y="3429794"/>
            <a:ext cx="1858201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285750" indent="-285750">
              <a:buFont typeface="Wingdings" panose="05000000000000000000" pitchFamily="2" charset="2"/>
              <a:buChar char="ü"/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支持</a:t>
            </a:r>
            <a:r>
              <a:rPr lang="en-US" altLang="zh-CN" dirty="0"/>
              <a:t>GPU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动态神经网络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Python</a:t>
            </a:r>
            <a:r>
              <a:rPr lang="zh-CN" altLang="en-US" dirty="0"/>
              <a:t>优先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命令式输入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轻松扩展</a:t>
            </a:r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690" y="4856816"/>
            <a:ext cx="6811822" cy="73321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PaddlePaddle</a:t>
            </a:r>
            <a:r>
              <a:rPr lang="zh-CN" altLang="en-US" dirty="0"/>
              <a:t>（飞桨，</a:t>
            </a:r>
            <a:r>
              <a:rPr lang="en-US" altLang="zh-CN" dirty="0"/>
              <a:t>Baidu</a:t>
            </a:r>
            <a:r>
              <a:rPr lang="zh-CN" altLang="en-US" dirty="0"/>
              <a:t>）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35901BC-4697-634B-B237-19528C62CAD5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CN" dirty="0"/>
              <a:t>PaddlePaddle</a:t>
            </a:r>
            <a:r>
              <a:rPr lang="zh-CN" altLang="en-US" dirty="0"/>
              <a:t>是百度研发的开源开放的深度学习平台，是国内最早开源、也是当前唯一一个功能完备的深度学习平台。</a:t>
            </a:r>
            <a:r>
              <a:rPr lang="en-US" altLang="zh-CN" dirty="0" err="1"/>
              <a:t>PaddlePaddle</a:t>
            </a:r>
            <a:r>
              <a:rPr lang="zh-CN" altLang="en-US" dirty="0"/>
              <a:t>有最全面的官方支持的工业级应用模型，涵盖自然语言处理、计算机视觉、推荐引擎等多个领域。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1634679" y="5742384"/>
            <a:ext cx="35830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hlinkClick r:id="rId1"/>
              </a:rPr>
              <a:t>https://www.paddlepaddle.org.cn/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4556" y="3432364"/>
            <a:ext cx="2563341" cy="114364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628" y="4782701"/>
            <a:ext cx="5328592" cy="880433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6620753" y="3429794"/>
            <a:ext cx="223224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285750" indent="-285750">
              <a:buFont typeface="Wingdings" panose="05000000000000000000" pitchFamily="2" charset="2"/>
              <a:buChar char="ü"/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易用性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更快的速度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更贴近工业应用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MXNet</a:t>
            </a:r>
            <a:r>
              <a:rPr lang="zh-CN" altLang="en-US" dirty="0"/>
              <a:t>（</a:t>
            </a:r>
            <a:r>
              <a:rPr lang="en-US" altLang="zh-CN" dirty="0"/>
              <a:t>Amazon</a:t>
            </a:r>
            <a:r>
              <a:rPr lang="zh-CN" altLang="en-US" dirty="0"/>
              <a:t>）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35901BC-4697-634B-B237-19528C62CAD5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algn="just"/>
            <a:r>
              <a:rPr lang="en-US" altLang="zh-CN" sz="2200" dirty="0"/>
              <a:t>MXNet </a:t>
            </a:r>
            <a:r>
              <a:rPr lang="zh-CN" altLang="en-US" sz="2200" dirty="0"/>
              <a:t>是亚马逊（</a:t>
            </a:r>
            <a:r>
              <a:rPr lang="en-US" altLang="zh-CN" sz="2200" dirty="0"/>
              <a:t>Amazon</a:t>
            </a:r>
            <a:r>
              <a:rPr lang="zh-CN" altLang="en-US" sz="2200" dirty="0"/>
              <a:t>）选择的深度学习库。它拥有类似于</a:t>
            </a:r>
            <a:r>
              <a:rPr lang="en-US" altLang="zh-CN" sz="2200" dirty="0"/>
              <a:t>TensorFlow </a:t>
            </a:r>
            <a:r>
              <a:rPr lang="zh-CN" altLang="en-US" sz="2200" dirty="0"/>
              <a:t>的数据流图，为多 </a:t>
            </a:r>
            <a:r>
              <a:rPr lang="en-US" altLang="zh-CN" sz="2200" dirty="0"/>
              <a:t>GPU </a:t>
            </a:r>
            <a:r>
              <a:rPr lang="zh-CN" altLang="en-US" sz="2200" dirty="0"/>
              <a:t>配置提供了良好的配置，有着类似于 </a:t>
            </a:r>
            <a:r>
              <a:rPr lang="en-US" altLang="zh-CN" sz="2200" dirty="0"/>
              <a:t>Lasagne </a:t>
            </a:r>
            <a:r>
              <a:rPr lang="zh-CN" altLang="en-US" sz="2200" dirty="0"/>
              <a:t>和 </a:t>
            </a:r>
            <a:r>
              <a:rPr lang="en-US" altLang="zh-CN" sz="2200" dirty="0"/>
              <a:t>Blocks </a:t>
            </a:r>
            <a:r>
              <a:rPr lang="zh-CN" altLang="en-US" sz="2200" dirty="0"/>
              <a:t>更高级别的模型构建块，并且可以在你可以想象的任何硬件上运行（包括手机）。</a:t>
            </a:r>
            <a:endParaRPr lang="en-US" altLang="zh-CN" sz="2200" dirty="0"/>
          </a:p>
          <a:p>
            <a:pPr algn="just"/>
            <a:r>
              <a:rPr lang="en-US" altLang="zh-CN" sz="2200" dirty="0" err="1"/>
              <a:t>MXNet</a:t>
            </a:r>
            <a:r>
              <a:rPr lang="en-US" altLang="zh-CN" sz="2200" dirty="0"/>
              <a:t> </a:t>
            </a:r>
            <a:r>
              <a:rPr lang="zh-CN" altLang="en-US" sz="2200" dirty="0"/>
              <a:t>同样提供了对 </a:t>
            </a:r>
            <a:r>
              <a:rPr lang="en-US" altLang="zh-CN" sz="2200" dirty="0"/>
              <a:t>Python</a:t>
            </a:r>
            <a:r>
              <a:rPr lang="zh-CN" altLang="en-US" sz="2200" dirty="0"/>
              <a:t>、</a:t>
            </a:r>
            <a:r>
              <a:rPr lang="en-US" altLang="zh-CN" sz="2200" dirty="0"/>
              <a:t>R</a:t>
            </a:r>
            <a:r>
              <a:rPr lang="zh-CN" altLang="en-US" sz="2200" dirty="0"/>
              <a:t>、</a:t>
            </a:r>
            <a:r>
              <a:rPr lang="en-US" altLang="zh-CN" sz="2200" dirty="0"/>
              <a:t>Julia</a:t>
            </a:r>
            <a:r>
              <a:rPr lang="zh-CN" altLang="en-US" sz="2200" dirty="0"/>
              <a:t>、</a:t>
            </a:r>
            <a:r>
              <a:rPr lang="en-US" altLang="zh-CN" sz="2200" dirty="0"/>
              <a:t>C++</a:t>
            </a:r>
            <a:r>
              <a:rPr lang="zh-CN" altLang="en-US" sz="2200" dirty="0"/>
              <a:t>、</a:t>
            </a:r>
            <a:r>
              <a:rPr lang="en-US" altLang="zh-CN" sz="2200" dirty="0"/>
              <a:t>Scala</a:t>
            </a:r>
            <a:r>
              <a:rPr lang="zh-CN" altLang="en-US" sz="2200" dirty="0"/>
              <a:t>、</a:t>
            </a:r>
            <a:r>
              <a:rPr lang="en-US" altLang="zh-CN" sz="2200" dirty="0" err="1"/>
              <a:t>Matlab</a:t>
            </a:r>
            <a:r>
              <a:rPr lang="zh-CN" altLang="en-US" dirty="0"/>
              <a:t>和</a:t>
            </a:r>
            <a:r>
              <a:rPr lang="en-US" altLang="zh-CN" dirty="0" err="1"/>
              <a:t>Javascript</a:t>
            </a:r>
            <a:r>
              <a:rPr lang="en-US" altLang="zh-CN" dirty="0"/>
              <a:t> </a:t>
            </a:r>
            <a:r>
              <a:rPr lang="zh-CN" altLang="en-US" dirty="0"/>
              <a:t>的接口。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94719" y="3539208"/>
            <a:ext cx="1728192" cy="81119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640" y="4543187"/>
            <a:ext cx="4169416" cy="1147289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878401" y="5826143"/>
            <a:ext cx="36728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hlinkClick r:id="rId3"/>
              </a:rPr>
              <a:t>http://mxnet.incubator.apache.org/</a:t>
            </a:r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5551269" y="3211913"/>
            <a:ext cx="638055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灵活的编程模型：支持命令式和符号式编程模型</a:t>
            </a:r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从云端到客户端可移植：可运行于多平台</a:t>
            </a:r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多语言支持：支持七种主流编程语言</a:t>
            </a:r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本地分布式训练：支持在多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CPU/GPU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设备上的分布式训练</a:t>
            </a:r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性能优化：使用一个优化的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C++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后端引擎并行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I/O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和计算</a:t>
            </a:r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云端友好：可直接与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S3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，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HDFS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和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Azure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兼容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commondata" val="eyJoZGlkIjoiZDZlODEyM2U4MTRmMGZkOGQzNGVkY2Q0YTMxNjlhYTUifQ=="/>
</p:tagLst>
</file>

<file path=ppt/theme/theme1.xml><?xml version="1.0" encoding="utf-8"?>
<a:theme xmlns:a="http://schemas.openxmlformats.org/drawingml/2006/main" name="自定义设计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>
          <a:tailEnd type="arrow"/>
        </a:ln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6902</Words>
  <Application>WPS 演示</Application>
  <PresentationFormat>自定义</PresentationFormat>
  <Paragraphs>545</Paragraphs>
  <Slides>40</Slides>
  <Notes>22</Notes>
  <HiddenSlides>0</HiddenSlides>
  <MMClips>0</MMClips>
  <ScaleCrop>false</ScaleCrop>
  <HeadingPairs>
    <vt:vector size="6" baseType="variant">
      <vt:variant>
        <vt:lpstr>已用的字体</vt:lpstr>
      </vt:variant>
      <vt:variant>
        <vt:i4>22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40</vt:i4>
      </vt:variant>
    </vt:vector>
  </HeadingPairs>
  <TitlesOfParts>
    <vt:vector size="64" baseType="lpstr">
      <vt:lpstr>Arial</vt:lpstr>
      <vt:lpstr>宋体</vt:lpstr>
      <vt:lpstr>Wingdings</vt:lpstr>
      <vt:lpstr>Arial</vt:lpstr>
      <vt:lpstr>微软雅黑</vt:lpstr>
      <vt:lpstr>Calibri</vt:lpstr>
      <vt:lpstr>Hiragino Sans GB W6</vt:lpstr>
      <vt:lpstr>Segoe Print</vt:lpstr>
      <vt:lpstr>Times New Roman</vt:lpstr>
      <vt:lpstr>黑体</vt:lpstr>
      <vt:lpstr>Arial Unicode MS</vt:lpstr>
      <vt:lpstr>Menlo</vt:lpstr>
      <vt:lpstr>Consolas</vt:lpstr>
      <vt:lpstr>Lucida Handwriting</vt:lpstr>
      <vt:lpstr>Cambria Math</vt:lpstr>
      <vt:lpstr>华文中宋</vt:lpstr>
      <vt:lpstr>华文琥珀</vt:lpstr>
      <vt:lpstr>幼圆</vt:lpstr>
      <vt:lpstr>楷体</vt:lpstr>
      <vt:lpstr>Malgun Gothic Semilight</vt:lpstr>
      <vt:lpstr>Microsoft JhengHei UI Light</vt:lpstr>
      <vt:lpstr>微软雅黑 Light</vt:lpstr>
      <vt:lpstr>自定义设计</vt:lpstr>
      <vt:lpstr>Office 主题</vt:lpstr>
      <vt:lpstr>PowerPoint 演示文稿</vt:lpstr>
      <vt:lpstr>深度学习框架</vt:lpstr>
      <vt:lpstr>深度学习框架总览</vt:lpstr>
      <vt:lpstr>Caffe（Berkeley AI Research）</vt:lpstr>
      <vt:lpstr>Torch（NYU &amp; Facebook）</vt:lpstr>
      <vt:lpstr>TensorFlow（Google）</vt:lpstr>
      <vt:lpstr>PyTorch（Facebook）</vt:lpstr>
      <vt:lpstr>PaddlePaddle（飞桨，Baidu）</vt:lpstr>
      <vt:lpstr>MXNet（Amazon）</vt:lpstr>
      <vt:lpstr>深度学习实践</vt:lpstr>
      <vt:lpstr>Pytorch的安装</vt:lpstr>
      <vt:lpstr>Pytorch的安装</vt:lpstr>
      <vt:lpstr>Pytorch的安装</vt:lpstr>
      <vt:lpstr>Pytorch的安装</vt:lpstr>
      <vt:lpstr>Pytorch的安装</vt:lpstr>
      <vt:lpstr>Pytorch的安装</vt:lpstr>
      <vt:lpstr>Pytorch的安装</vt:lpstr>
      <vt:lpstr>Jupyter中配置Pytorch（选做）</vt:lpstr>
      <vt:lpstr>Jupyter中配置Pytorch（选做）</vt:lpstr>
      <vt:lpstr>torchvision</vt:lpstr>
      <vt:lpstr>torchvision</vt:lpstr>
      <vt:lpstr>torchvision</vt:lpstr>
      <vt:lpstr>torchvision</vt:lpstr>
      <vt:lpstr>torchvision</vt:lpstr>
      <vt:lpstr>CIFAR10图片分类</vt:lpstr>
      <vt:lpstr>问题：如何让机器具备区分能力？</vt:lpstr>
      <vt:lpstr> CIFAR-10 分类数据集</vt:lpstr>
      <vt:lpstr> CIFAR-10 分类数据集</vt:lpstr>
      <vt:lpstr>实验步骤——1.载入数据</vt:lpstr>
      <vt:lpstr>实验步骤——1.载入数据</vt:lpstr>
      <vt:lpstr>实验步骤——2.搭建网络</vt:lpstr>
      <vt:lpstr>实验步骤——2.搭建网络</vt:lpstr>
      <vt:lpstr>实验步骤——2.搭建网络</vt:lpstr>
      <vt:lpstr>实验步骤——3. 训练</vt:lpstr>
      <vt:lpstr>实验步骤——4.预测</vt:lpstr>
      <vt:lpstr>查看训练过程</vt:lpstr>
      <vt:lpstr>查看结果</vt:lpstr>
      <vt:lpstr>期中考试内容</vt:lpstr>
      <vt:lpstr>期中考试内容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Administrator</dc:creator>
  <cp:lastModifiedBy>郑文军</cp:lastModifiedBy>
  <cp:revision>3899</cp:revision>
  <cp:lastPrinted>2018-03-29T01:13:00Z</cp:lastPrinted>
  <dcterms:created xsi:type="dcterms:W3CDTF">2012-12-27T01:11:00Z</dcterms:created>
  <dcterms:modified xsi:type="dcterms:W3CDTF">2023-11-14T10:10:28Z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5036E9D9FE8D4D09B67318CDB93191CF</vt:lpwstr>
  </property>
  <property fmtid="{D5CDD505-2E9C-101B-9397-08002B2CF9AE}" pid="3" name="KSOProductBuildVer">
    <vt:lpwstr>2052-12.1.0.15712</vt:lpwstr>
  </property>
</Properties>
</file>